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0"/>
  </p:notesMasterIdLst>
  <p:handoutMasterIdLst>
    <p:handoutMasterId r:id="rId21"/>
  </p:handoutMasterIdLst>
  <p:sldIdLst>
    <p:sldId id="461" r:id="rId5"/>
    <p:sldId id="257" r:id="rId6"/>
    <p:sldId id="262" r:id="rId7"/>
    <p:sldId id="263" r:id="rId8"/>
    <p:sldId id="460" r:id="rId9"/>
    <p:sldId id="462" r:id="rId10"/>
    <p:sldId id="450" r:id="rId11"/>
    <p:sldId id="452" r:id="rId12"/>
    <p:sldId id="453" r:id="rId13"/>
    <p:sldId id="454" r:id="rId14"/>
    <p:sldId id="455" r:id="rId15"/>
    <p:sldId id="456" r:id="rId16"/>
    <p:sldId id="458" r:id="rId17"/>
    <p:sldId id="459" r:id="rId18"/>
    <p:sldId id="4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82D"/>
    <a:srgbClr val="8C5896"/>
    <a:srgbClr val="7C6560"/>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73" autoAdjust="0"/>
  </p:normalViewPr>
  <p:slideViewPr>
    <p:cSldViewPr snapToGrid="0">
      <p:cViewPr varScale="1">
        <p:scale>
          <a:sx n="75" d="100"/>
          <a:sy n="75" d="100"/>
        </p:scale>
        <p:origin x="902" y="43"/>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12/31/2025</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0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375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0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4672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0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95284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12/31/2025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732" r:id="rId6"/>
    <p:sldLayoutId id="2147483733" r:id="rId7"/>
    <p:sldLayoutId id="2147483734"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12/31/2025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12/31/2025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12/31/2025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D4DEA-C937-9248-CB0A-E167B0CB5DB2}"/>
              </a:ext>
            </a:extLst>
          </p:cNvPr>
          <p:cNvPicPr>
            <a:picLocks noChangeAspect="1"/>
          </p:cNvPicPr>
          <p:nvPr/>
        </p:nvPicPr>
        <p:blipFill>
          <a:blip r:embed="rId2"/>
          <a:stretch>
            <a:fillRect/>
          </a:stretch>
        </p:blipFill>
        <p:spPr>
          <a:xfrm>
            <a:off x="9172154" y="5183711"/>
            <a:ext cx="3019846" cy="1590897"/>
          </a:xfrm>
          <a:prstGeom prst="rect">
            <a:avLst/>
          </a:prstGeom>
        </p:spPr>
      </p:pic>
      <p:pic>
        <p:nvPicPr>
          <p:cNvPr id="5" name="Picture 4">
            <a:extLst>
              <a:ext uri="{FF2B5EF4-FFF2-40B4-BE49-F238E27FC236}">
                <a16:creationId xmlns:a16="http://schemas.microsoft.com/office/drawing/2014/main" id="{39273BC7-6B2C-7EE5-9D9F-8D9B8D2019B2}"/>
              </a:ext>
            </a:extLst>
          </p:cNvPr>
          <p:cNvPicPr>
            <a:picLocks noChangeAspect="1"/>
          </p:cNvPicPr>
          <p:nvPr/>
        </p:nvPicPr>
        <p:blipFill>
          <a:blip r:embed="rId3"/>
          <a:stretch>
            <a:fillRect/>
          </a:stretch>
        </p:blipFill>
        <p:spPr>
          <a:xfrm>
            <a:off x="4825999" y="707304"/>
            <a:ext cx="6786881" cy="5788830"/>
          </a:xfrm>
          <a:prstGeom prst="rect">
            <a:avLst/>
          </a:prstGeom>
        </p:spPr>
      </p:pic>
      <p:sp>
        <p:nvSpPr>
          <p:cNvPr id="9" name="TextBox 8">
            <a:extLst>
              <a:ext uri="{FF2B5EF4-FFF2-40B4-BE49-F238E27FC236}">
                <a16:creationId xmlns:a16="http://schemas.microsoft.com/office/drawing/2014/main" id="{DF33969D-86C0-F58E-323B-D2A80AA676AC}"/>
              </a:ext>
            </a:extLst>
          </p:cNvPr>
          <p:cNvSpPr txBox="1"/>
          <p:nvPr/>
        </p:nvSpPr>
        <p:spPr>
          <a:xfrm>
            <a:off x="0" y="1972589"/>
            <a:ext cx="6664960" cy="1938992"/>
          </a:xfrm>
          <a:prstGeom prst="rect">
            <a:avLst/>
          </a:prstGeom>
          <a:noFill/>
        </p:spPr>
        <p:txBody>
          <a:bodyPr wrap="square">
            <a:spAutoFit/>
          </a:bodyPr>
          <a:lstStyle/>
          <a:p>
            <a:r>
              <a:rPr lang="en-US" sz="6000" b="1" i="1" dirty="0">
                <a:solidFill>
                  <a:schemeClr val="accent4">
                    <a:lumMod val="50000"/>
                  </a:schemeClr>
                </a:solidFill>
                <a:latin typeface="Times New Roman" panose="02020603050405020304" pitchFamily="18" charset="0"/>
                <a:cs typeface="Times New Roman" panose="02020603050405020304" pitchFamily="18" charset="0"/>
              </a:rPr>
              <a:t>Loan</a:t>
            </a:r>
            <a:r>
              <a:rPr lang="en-US" sz="2800" b="1" i="1" dirty="0">
                <a:solidFill>
                  <a:schemeClr val="accent4">
                    <a:lumMod val="50000"/>
                  </a:schemeClr>
                </a:solidFill>
                <a:latin typeface="Times New Roman" panose="02020603050405020304" pitchFamily="18" charset="0"/>
                <a:cs typeface="Times New Roman" panose="02020603050405020304" pitchFamily="18" charset="0"/>
              </a:rPr>
              <a:t> </a:t>
            </a:r>
            <a:r>
              <a:rPr lang="en-US" sz="3200" b="1" i="1" dirty="0">
                <a:solidFill>
                  <a:schemeClr val="accent4">
                    <a:lumMod val="50000"/>
                  </a:schemeClr>
                </a:solidFill>
                <a:latin typeface="Times New Roman" panose="02020603050405020304" pitchFamily="18" charset="0"/>
                <a:cs typeface="Times New Roman" panose="02020603050405020304" pitchFamily="18" charset="0"/>
              </a:rPr>
              <a:t>Approva</a:t>
            </a:r>
            <a:r>
              <a:rPr lang="en-US" sz="6000" b="1" i="1" dirty="0">
                <a:solidFill>
                  <a:schemeClr val="accent4">
                    <a:lumMod val="50000"/>
                  </a:schemeClr>
                </a:solidFill>
                <a:latin typeface="Times New Roman" panose="02020603050405020304" pitchFamily="18" charset="0"/>
                <a:cs typeface="Times New Roman" panose="02020603050405020304" pitchFamily="18" charset="0"/>
              </a:rPr>
              <a:t>l</a:t>
            </a:r>
            <a:r>
              <a:rPr lang="en-US" sz="3200" b="1" i="1" dirty="0">
                <a:solidFill>
                  <a:schemeClr val="accent4">
                    <a:lumMod val="50000"/>
                  </a:schemeClr>
                </a:solidFill>
                <a:latin typeface="Times New Roman" panose="02020603050405020304" pitchFamily="18" charset="0"/>
                <a:cs typeface="Times New Roman" panose="02020603050405020304" pitchFamily="18" charset="0"/>
              </a:rPr>
              <a:t> Prediction </a:t>
            </a:r>
            <a:r>
              <a:rPr lang="en-US" sz="6000" b="1" i="1" dirty="0">
                <a:solidFill>
                  <a:schemeClr val="accent4">
                    <a:lumMod val="50000"/>
                  </a:schemeClr>
                </a:solidFill>
                <a:latin typeface="Times New Roman" panose="02020603050405020304" pitchFamily="18" charset="0"/>
                <a:cs typeface="Times New Roman" panose="02020603050405020304" pitchFamily="18" charset="0"/>
              </a:rPr>
              <a:t>S</a:t>
            </a:r>
            <a:r>
              <a:rPr lang="en-US" sz="3200" b="1" i="1" dirty="0">
                <a:solidFill>
                  <a:schemeClr val="accent4">
                    <a:lumMod val="50000"/>
                  </a:schemeClr>
                </a:solidFill>
                <a:latin typeface="Times New Roman" panose="02020603050405020304" pitchFamily="18" charset="0"/>
                <a:cs typeface="Times New Roman" panose="02020603050405020304" pitchFamily="18" charset="0"/>
              </a:rPr>
              <a:t>ystem using </a:t>
            </a:r>
            <a:r>
              <a:rPr lang="en-US" sz="4400" b="1" i="1" dirty="0">
                <a:solidFill>
                  <a:schemeClr val="accent4">
                    <a:lumMod val="50000"/>
                  </a:schemeClr>
                </a:solidFill>
                <a:latin typeface="Times New Roman" panose="02020603050405020304" pitchFamily="18" charset="0"/>
                <a:cs typeface="Times New Roman" panose="02020603050405020304" pitchFamily="18" charset="0"/>
              </a:rPr>
              <a:t>P</a:t>
            </a:r>
            <a:r>
              <a:rPr lang="en-US" sz="3200" b="1" i="1" dirty="0">
                <a:solidFill>
                  <a:schemeClr val="accent4">
                    <a:lumMod val="50000"/>
                  </a:schemeClr>
                </a:solidFill>
                <a:latin typeface="Times New Roman" panose="02020603050405020304" pitchFamily="18" charset="0"/>
                <a:cs typeface="Times New Roman" panose="02020603050405020304" pitchFamily="18" charset="0"/>
              </a:rPr>
              <a:t>ython </a:t>
            </a:r>
            <a:endParaRPr lang="en-IN" sz="3200" i="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60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356C6-EBF4-2B42-8048-6B547A94CF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4A836D-DBEF-8BB5-DF7D-464590B98205}"/>
              </a:ext>
            </a:extLst>
          </p:cNvPr>
          <p:cNvPicPr>
            <a:picLocks noChangeAspect="1"/>
          </p:cNvPicPr>
          <p:nvPr/>
        </p:nvPicPr>
        <p:blipFill>
          <a:blip r:embed="rId2"/>
          <a:srcRect r="1329"/>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5D93CA44-900E-3909-8FE0-0A40DD9D601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493656" y="1626443"/>
            <a:ext cx="6013525" cy="3605114"/>
          </a:xfrm>
          <a:prstGeom prst="rect">
            <a:avLst/>
          </a:prstGeom>
          <a:ln>
            <a:noFill/>
          </a:ln>
          <a:effectLst>
            <a:softEdge rad="112500"/>
          </a:effectLst>
        </p:spPr>
      </p:pic>
      <p:sp>
        <p:nvSpPr>
          <p:cNvPr id="6" name="TextBox 5">
            <a:extLst>
              <a:ext uri="{FF2B5EF4-FFF2-40B4-BE49-F238E27FC236}">
                <a16:creationId xmlns:a16="http://schemas.microsoft.com/office/drawing/2014/main" id="{ABBA45EA-6458-81E2-4DCD-EBCDD1229BAC}"/>
              </a:ext>
            </a:extLst>
          </p:cNvPr>
          <p:cNvSpPr txBox="1"/>
          <p:nvPr/>
        </p:nvSpPr>
        <p:spPr>
          <a:xfrm>
            <a:off x="6804215" y="1953468"/>
            <a:ext cx="5194148"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Higher income applicants tend to request higher loan amounts.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income with high loan amount indicates higher risk.</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Income is a key factor in loan eligibility.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Shows a positive relationship between income and loan amount.</a:t>
            </a:r>
          </a:p>
        </p:txBody>
      </p:sp>
      <p:sp>
        <p:nvSpPr>
          <p:cNvPr id="2" name="Google Shape;391;p19">
            <a:extLst>
              <a:ext uri="{FF2B5EF4-FFF2-40B4-BE49-F238E27FC236}">
                <a16:creationId xmlns:a16="http://schemas.microsoft.com/office/drawing/2014/main" id="{DD92EFD5-7DE4-BEA0-8641-E86AB097D61E}"/>
              </a:ext>
            </a:extLst>
          </p:cNvPr>
          <p:cNvSpPr txBox="1">
            <a:spLocks noGrp="1"/>
          </p:cNvSpPr>
          <p:nvPr/>
        </p:nvSpPr>
        <p:spPr>
          <a:xfrm>
            <a:off x="0" y="262965"/>
            <a:ext cx="12192000" cy="1041500"/>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latin typeface="Times New Roman" panose="02020603050405020304" pitchFamily="18" charset="0"/>
                <a:cs typeface="Times New Roman" panose="02020603050405020304" pitchFamily="18" charset="0"/>
              </a:rPr>
              <a:t>“I studied the relationship between applicant income and requested loan amount.”</a:t>
            </a:r>
          </a:p>
          <a:p>
            <a:pPr>
              <a:lnSpc>
                <a:spcPct val="200000"/>
              </a:lnSpc>
            </a:pPr>
            <a:endParaRPr lang="en-IN"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58C0AEF-9EC5-EDB5-8EE8-B4B62D45F90B}"/>
              </a:ext>
            </a:extLst>
          </p:cNvPr>
          <p:cNvPicPr>
            <a:picLocks noChangeAspect="1"/>
          </p:cNvPicPr>
          <p:nvPr/>
        </p:nvPicPr>
        <p:blipFill>
          <a:blip r:embed="rId5"/>
          <a:stretch>
            <a:fillRect/>
          </a:stretch>
        </p:blipFill>
        <p:spPr>
          <a:xfrm>
            <a:off x="111760" y="5816500"/>
            <a:ext cx="1041500" cy="104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478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F0C66-0D4D-85C8-F761-3E91EDA4FD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7EABE2-1978-825E-55E3-FA0A7C6A5A9F}"/>
              </a:ext>
            </a:extLst>
          </p:cNvPr>
          <p:cNvPicPr>
            <a:picLocks noChangeAspect="1"/>
          </p:cNvPicPr>
          <p:nvPr/>
        </p:nvPicPr>
        <p:blipFill>
          <a:blip r:embed="rId2"/>
          <a:srcRect r="1535"/>
          <a:stretch>
            <a:fillRect/>
          </a:stretch>
        </p:blipFill>
        <p:spPr>
          <a:xfrm>
            <a:off x="0" y="-29837"/>
            <a:ext cx="12191999" cy="6887837"/>
          </a:xfrm>
          <a:prstGeom prst="rect">
            <a:avLst/>
          </a:prstGeom>
        </p:spPr>
      </p:pic>
      <p:pic>
        <p:nvPicPr>
          <p:cNvPr id="3" name="Picture 2">
            <a:extLst>
              <a:ext uri="{FF2B5EF4-FFF2-40B4-BE49-F238E27FC236}">
                <a16:creationId xmlns:a16="http://schemas.microsoft.com/office/drawing/2014/main" id="{F02DE0BC-F42F-1005-087E-472927C56E0C}"/>
              </a:ext>
            </a:extLst>
          </p:cNvPr>
          <p:cNvPicPr>
            <a:picLocks noChangeAspect="1"/>
          </p:cNvPicPr>
          <p:nvPr/>
        </p:nvPicPr>
        <p:blipFill>
          <a:blip r:embed="rId3"/>
          <a:stretch>
            <a:fillRect/>
          </a:stretch>
        </p:blipFill>
        <p:spPr>
          <a:xfrm>
            <a:off x="5378824" y="1609149"/>
            <a:ext cx="6464187" cy="3473424"/>
          </a:xfrm>
          <a:prstGeom prst="rect">
            <a:avLst/>
          </a:prstGeom>
          <a:ln>
            <a:noFill/>
          </a:ln>
          <a:effectLst>
            <a:softEdge rad="112500"/>
          </a:effectLst>
        </p:spPr>
      </p:pic>
      <p:sp>
        <p:nvSpPr>
          <p:cNvPr id="9" name="TextBox 8">
            <a:extLst>
              <a:ext uri="{FF2B5EF4-FFF2-40B4-BE49-F238E27FC236}">
                <a16:creationId xmlns:a16="http://schemas.microsoft.com/office/drawing/2014/main" id="{CA65724B-5E0D-297C-E686-C35EBA896182}"/>
              </a:ext>
            </a:extLst>
          </p:cNvPr>
          <p:cNvSpPr txBox="1"/>
          <p:nvPr/>
        </p:nvSpPr>
        <p:spPr>
          <a:xfrm>
            <a:off x="158416" y="1953468"/>
            <a:ext cx="4871420"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applicants fall within mid to high credit score ranges.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Higher credit scores are associated with better approval chances.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Credit score is a major risk assessment factor.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Distribution helps identify risky borrower segments.</a:t>
            </a:r>
            <a:endParaRPr lang="en-IN" dirty="0">
              <a:latin typeface="Times New Roman" panose="02020603050405020304" pitchFamily="18" charset="0"/>
              <a:cs typeface="Times New Roman" panose="02020603050405020304" pitchFamily="18" charset="0"/>
            </a:endParaRPr>
          </a:p>
        </p:txBody>
      </p:sp>
      <p:sp>
        <p:nvSpPr>
          <p:cNvPr id="2" name="Google Shape;391;p19">
            <a:extLst>
              <a:ext uri="{FF2B5EF4-FFF2-40B4-BE49-F238E27FC236}">
                <a16:creationId xmlns:a16="http://schemas.microsoft.com/office/drawing/2014/main" id="{185D52E0-C432-47C3-CB04-84EEE252AD72}"/>
              </a:ext>
            </a:extLst>
          </p:cNvPr>
          <p:cNvSpPr txBox="1">
            <a:spLocks noGrp="1"/>
          </p:cNvSpPr>
          <p:nvPr/>
        </p:nvSpPr>
        <p:spPr>
          <a:xfrm>
            <a:off x="0" y="83117"/>
            <a:ext cx="12192000" cy="990211"/>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t>“</a:t>
            </a:r>
            <a:r>
              <a:rPr lang="en-US" sz="2000" b="1" dirty="0">
                <a:latin typeface="Times New Roman" panose="02020603050405020304" pitchFamily="18" charset="0"/>
                <a:cs typeface="Times New Roman" panose="02020603050405020304" pitchFamily="18" charset="0"/>
              </a:rPr>
              <a:t>This analysis highlights the credit score distribution of loan applicants.”</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4FF96FE-C003-0639-16AC-0F0355C3E94F}"/>
              </a:ext>
            </a:extLst>
          </p:cNvPr>
          <p:cNvPicPr>
            <a:picLocks noChangeAspect="1"/>
          </p:cNvPicPr>
          <p:nvPr/>
        </p:nvPicPr>
        <p:blipFill>
          <a:blip r:embed="rId4"/>
          <a:stretch>
            <a:fillRect/>
          </a:stretch>
        </p:blipFill>
        <p:spPr>
          <a:xfrm>
            <a:off x="2672080" y="4591327"/>
            <a:ext cx="2706743" cy="2706743"/>
          </a:xfrm>
          <a:prstGeom prst="rect">
            <a:avLst/>
          </a:prstGeom>
        </p:spPr>
      </p:pic>
    </p:spTree>
    <p:extLst>
      <p:ext uri="{BB962C8B-B14F-4D97-AF65-F5344CB8AC3E}">
        <p14:creationId xmlns:p14="http://schemas.microsoft.com/office/powerpoint/2010/main" val="81368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34C1C-E136-6621-D249-881514E715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4EC29A-8FA9-9C8F-2B06-4DB03EFDC5F6}"/>
              </a:ext>
            </a:extLst>
          </p:cNvPr>
          <p:cNvPicPr>
            <a:picLocks noChangeAspect="1"/>
          </p:cNvPicPr>
          <p:nvPr/>
        </p:nvPicPr>
        <p:blipFill>
          <a:blip r:embed="rId2"/>
          <a:srcRect r="1172"/>
          <a:stretch>
            <a:fillRect/>
          </a:stretch>
        </p:blipFill>
        <p:spPr>
          <a:xfrm>
            <a:off x="0" y="1"/>
            <a:ext cx="12192000" cy="6858000"/>
          </a:xfrm>
          <a:prstGeom prst="rect">
            <a:avLst/>
          </a:prstGeom>
        </p:spPr>
      </p:pic>
      <p:pic>
        <p:nvPicPr>
          <p:cNvPr id="4" name="Picture 3">
            <a:extLst>
              <a:ext uri="{FF2B5EF4-FFF2-40B4-BE49-F238E27FC236}">
                <a16:creationId xmlns:a16="http://schemas.microsoft.com/office/drawing/2014/main" id="{3E629BB0-739C-23BB-0199-962AD26702C3}"/>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172" y="1824414"/>
            <a:ext cx="6088828" cy="3734901"/>
          </a:xfrm>
          <a:prstGeom prst="rect">
            <a:avLst/>
          </a:prstGeom>
          <a:solidFill>
            <a:schemeClr val="tx1"/>
          </a:solidFill>
          <a:ln>
            <a:solidFill>
              <a:schemeClr val="tx1"/>
            </a:solidFill>
          </a:ln>
          <a:effectLst>
            <a:softEdge rad="112500"/>
          </a:effectLst>
        </p:spPr>
      </p:pic>
      <p:sp>
        <p:nvSpPr>
          <p:cNvPr id="10" name="TextBox 9">
            <a:extLst>
              <a:ext uri="{FF2B5EF4-FFF2-40B4-BE49-F238E27FC236}">
                <a16:creationId xmlns:a16="http://schemas.microsoft.com/office/drawing/2014/main" id="{6F8C4C7E-EB84-9DC3-40AB-FB2A9BB69D0B}"/>
              </a:ext>
            </a:extLst>
          </p:cNvPr>
          <p:cNvSpPr txBox="1"/>
          <p:nvPr/>
        </p:nvSpPr>
        <p:spPr>
          <a:xfrm>
            <a:off x="6705602" y="2161217"/>
            <a:ext cx="5247938"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Majority of applicants belong to low and medium risk categories.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High-risk applicants are fewer in number.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Risk category strongly influences approval decisions.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Helps banks control default risk.</a:t>
            </a:r>
          </a:p>
        </p:txBody>
      </p:sp>
      <p:sp>
        <p:nvSpPr>
          <p:cNvPr id="2" name="Google Shape;391;p19">
            <a:extLst>
              <a:ext uri="{FF2B5EF4-FFF2-40B4-BE49-F238E27FC236}">
                <a16:creationId xmlns:a16="http://schemas.microsoft.com/office/drawing/2014/main" id="{6564502D-949C-5555-52AF-914B386B7E42}"/>
              </a:ext>
            </a:extLst>
          </p:cNvPr>
          <p:cNvSpPr txBox="1">
            <a:spLocks noGrp="1"/>
          </p:cNvSpPr>
          <p:nvPr/>
        </p:nvSpPr>
        <p:spPr>
          <a:xfrm>
            <a:off x="0" y="322728"/>
            <a:ext cx="12192000" cy="1041500"/>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latin typeface="Times New Roman" panose="02020603050405020304" pitchFamily="18" charset="0"/>
                <a:cs typeface="Times New Roman" panose="02020603050405020304" pitchFamily="18" charset="0"/>
              </a:rPr>
              <a:t>“I categorized applicants based on risk levels to understand bank exposure.”</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884A154-159F-EBBB-9849-01BD7B9710EC}"/>
              </a:ext>
            </a:extLst>
          </p:cNvPr>
          <p:cNvPicPr>
            <a:picLocks noChangeAspect="1"/>
          </p:cNvPicPr>
          <p:nvPr/>
        </p:nvPicPr>
        <p:blipFill>
          <a:blip r:embed="rId5"/>
          <a:stretch>
            <a:fillRect/>
          </a:stretch>
        </p:blipFill>
        <p:spPr>
          <a:xfrm>
            <a:off x="5798672" y="4945679"/>
            <a:ext cx="1813860" cy="1813860"/>
          </a:xfrm>
          <a:prstGeom prst="rect">
            <a:avLst/>
          </a:prstGeom>
        </p:spPr>
      </p:pic>
    </p:spTree>
    <p:extLst>
      <p:ext uri="{BB962C8B-B14F-4D97-AF65-F5344CB8AC3E}">
        <p14:creationId xmlns:p14="http://schemas.microsoft.com/office/powerpoint/2010/main" val="34310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8B2E3-1833-809A-421D-DD5AFA5E05D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3DEC9D6-B708-A25B-2A10-3C136845F46B}"/>
              </a:ext>
            </a:extLst>
          </p:cNvPr>
          <p:cNvPicPr>
            <a:picLocks noChangeAspect="1"/>
          </p:cNvPicPr>
          <p:nvPr/>
        </p:nvPicPr>
        <p:blipFill>
          <a:blip r:embed="rId2"/>
          <a:srcRect r="1088"/>
          <a:stretch>
            <a:fillRect/>
          </a:stretch>
        </p:blipFill>
        <p:spPr>
          <a:xfrm>
            <a:off x="0" y="0"/>
            <a:ext cx="12192000" cy="6858000"/>
          </a:xfrm>
          <a:prstGeom prst="rect">
            <a:avLst/>
          </a:prstGeom>
        </p:spPr>
      </p:pic>
      <p:sp>
        <p:nvSpPr>
          <p:cNvPr id="13" name="Google Shape;391;p19">
            <a:extLst>
              <a:ext uri="{FF2B5EF4-FFF2-40B4-BE49-F238E27FC236}">
                <a16:creationId xmlns:a16="http://schemas.microsoft.com/office/drawing/2014/main" id="{F597D4D8-ACA4-7C3C-C51D-5EE0A49FAD84}"/>
              </a:ext>
            </a:extLst>
          </p:cNvPr>
          <p:cNvSpPr txBox="1">
            <a:spLocks noGrp="1"/>
          </p:cNvSpPr>
          <p:nvPr/>
        </p:nvSpPr>
        <p:spPr>
          <a:xfrm>
            <a:off x="0" y="83117"/>
            <a:ext cx="12192000" cy="990211"/>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99985" algn="l">
              <a:lnSpc>
                <a:spcPct val="150000"/>
              </a:lnSpc>
              <a:spcBef>
                <a:spcPts val="0"/>
              </a:spcBef>
              <a:spcAft>
                <a:spcPts val="2133"/>
              </a:spcAft>
            </a:pPr>
            <a:r>
              <a:rPr lang="en-GB" sz="4000" b="1" dirty="0">
                <a:latin typeface="Roboto"/>
                <a:ea typeface="Roboto"/>
                <a:cs typeface="Roboto"/>
                <a:sym typeface="Roboto"/>
              </a:rPr>
              <a:t>Future Scope</a:t>
            </a:r>
            <a:endParaRPr sz="4000" b="1" dirty="0">
              <a:latin typeface="Roboto"/>
              <a:ea typeface="Roboto"/>
              <a:cs typeface="Roboto"/>
              <a:sym typeface="Roboto"/>
            </a:endParaRPr>
          </a:p>
        </p:txBody>
      </p:sp>
      <p:sp>
        <p:nvSpPr>
          <p:cNvPr id="3" name="TextBox 2">
            <a:extLst>
              <a:ext uri="{FF2B5EF4-FFF2-40B4-BE49-F238E27FC236}">
                <a16:creationId xmlns:a16="http://schemas.microsoft.com/office/drawing/2014/main" id="{0092022E-7433-05A3-515B-9D9187952A10}"/>
              </a:ext>
            </a:extLst>
          </p:cNvPr>
          <p:cNvSpPr txBox="1"/>
          <p:nvPr/>
        </p:nvSpPr>
        <p:spPr>
          <a:xfrm>
            <a:off x="325419" y="1555437"/>
            <a:ext cx="6180268" cy="4197559"/>
          </a:xfrm>
          <a:prstGeom prst="rect">
            <a:avLst/>
          </a:prstGeom>
          <a:noFill/>
        </p:spPr>
        <p:txBody>
          <a:bodyPr wrap="square">
            <a:spAutoFit/>
          </a:bodyPr>
          <a:lstStyle/>
          <a:p>
            <a:pPr>
              <a:lnSpc>
                <a:spcPct val="150000"/>
              </a:lnSpc>
              <a:buNone/>
            </a:pPr>
            <a:r>
              <a:rPr lang="en-US" dirty="0">
                <a:latin typeface="Times New Roman" panose="02020603050405020304" pitchFamily="18" charset="0"/>
                <a:cs typeface="Times New Roman" panose="02020603050405020304" pitchFamily="18" charset="0"/>
              </a:rPr>
              <a:t>The loan approval process is rapidly evolving with the adoption of AI and machine learning, making approvals faster, more accurate, and secure. Beyond traditional credit history, alternative data such as digital transactions and online behavior will be used to assess creditworthiness, making loans accessible to a wider population. Fintech platforms, digital lenders, and P2P models are expanding, creating a more inclusive and efficient ecosystem. Python-based projects can simulate and automate this process, showcasing the practical potential of data-driven, technology-enabled loan approvals.</a:t>
            </a:r>
          </a:p>
        </p:txBody>
      </p:sp>
      <p:pic>
        <p:nvPicPr>
          <p:cNvPr id="4" name="Picture 3">
            <a:extLst>
              <a:ext uri="{FF2B5EF4-FFF2-40B4-BE49-F238E27FC236}">
                <a16:creationId xmlns:a16="http://schemas.microsoft.com/office/drawing/2014/main" id="{9A7C1732-637D-1983-6D45-5A91E7377894}"/>
              </a:ext>
            </a:extLst>
          </p:cNvPr>
          <p:cNvPicPr>
            <a:picLocks noChangeAspect="1"/>
          </p:cNvPicPr>
          <p:nvPr/>
        </p:nvPicPr>
        <p:blipFill>
          <a:blip r:embed="rId3"/>
          <a:stretch>
            <a:fillRect/>
          </a:stretch>
        </p:blipFill>
        <p:spPr>
          <a:xfrm>
            <a:off x="7750143" y="892443"/>
            <a:ext cx="3964037" cy="3964037"/>
          </a:xfrm>
          <a:prstGeom prst="rect">
            <a:avLst/>
          </a:prstGeom>
        </p:spPr>
      </p:pic>
    </p:spTree>
    <p:extLst>
      <p:ext uri="{BB962C8B-B14F-4D97-AF65-F5344CB8AC3E}">
        <p14:creationId xmlns:p14="http://schemas.microsoft.com/office/powerpoint/2010/main" val="74080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AAA2-BACD-59CB-75A7-5145E426CF1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E5F2D97-1871-1C44-ED74-95623BAA4147}"/>
              </a:ext>
            </a:extLst>
          </p:cNvPr>
          <p:cNvPicPr>
            <a:picLocks noChangeAspect="1"/>
          </p:cNvPicPr>
          <p:nvPr/>
        </p:nvPicPr>
        <p:blipFill>
          <a:blip r:embed="rId2"/>
          <a:srcRect r="1088"/>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25AF035-6CA8-0FF1-2CFC-26F7022E1DC4}"/>
              </a:ext>
            </a:extLst>
          </p:cNvPr>
          <p:cNvSpPr txBox="1"/>
          <p:nvPr/>
        </p:nvSpPr>
        <p:spPr>
          <a:xfrm>
            <a:off x="322731" y="1899660"/>
            <a:ext cx="6777318" cy="2533707"/>
          </a:xfrm>
          <a:prstGeom prst="rect">
            <a:avLst/>
          </a:prstGeom>
          <a:noFill/>
        </p:spPr>
        <p:txBody>
          <a:bodyPr wrap="square">
            <a:spAutoFit/>
          </a:bodyPr>
          <a:lstStyle/>
          <a:p>
            <a:pPr algn="just">
              <a:lnSpc>
                <a:spcPct val="150000"/>
              </a:lnSpc>
              <a:buNone/>
            </a:pPr>
            <a:r>
              <a:rPr lang="en-US" dirty="0"/>
              <a:t>This project analyzed banking loan application data using Python to understand loan approval trends and risk distribution. The analysis shows that loan approval decisions are strongly influenced by factors such as income, credit score, loan type, city, and risk category. These insights can help banks improve credit decision-making and manage risk more effectively.</a:t>
            </a:r>
          </a:p>
        </p:txBody>
      </p:sp>
      <p:sp>
        <p:nvSpPr>
          <p:cNvPr id="13" name="Google Shape;391;p19">
            <a:extLst>
              <a:ext uri="{FF2B5EF4-FFF2-40B4-BE49-F238E27FC236}">
                <a16:creationId xmlns:a16="http://schemas.microsoft.com/office/drawing/2014/main" id="{F8AEB7E3-239A-3ECE-7F58-D4C47575749E}"/>
              </a:ext>
            </a:extLst>
          </p:cNvPr>
          <p:cNvSpPr txBox="1">
            <a:spLocks noGrp="1"/>
          </p:cNvSpPr>
          <p:nvPr/>
        </p:nvSpPr>
        <p:spPr>
          <a:xfrm>
            <a:off x="0" y="83117"/>
            <a:ext cx="12192000" cy="990211"/>
          </a:xfrm>
          <a:prstGeom prst="rect">
            <a:avLst/>
          </a:prstGeom>
          <a:solidFill>
            <a:schemeClr val="bg2">
              <a:lumMod val="60000"/>
              <a:lumOff val="40000"/>
            </a:schemeClr>
          </a:solidFill>
          <a:ln w="9525" cap="flat" cmpd="sng">
            <a:solidFill>
              <a:schemeClr val="accent4">
                <a:lumMod val="50000"/>
              </a:schemeClr>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99985" algn="l">
              <a:lnSpc>
                <a:spcPct val="150000"/>
              </a:lnSpc>
              <a:spcBef>
                <a:spcPts val="0"/>
              </a:spcBef>
              <a:spcAft>
                <a:spcPts val="2133"/>
              </a:spcAft>
            </a:pPr>
            <a:r>
              <a:rPr lang="en-GB" sz="4000" b="1" dirty="0">
                <a:latin typeface="Roboto"/>
                <a:ea typeface="Roboto"/>
                <a:cs typeface="Roboto"/>
                <a:sym typeface="Roboto"/>
              </a:rPr>
              <a:t>Conclusion</a:t>
            </a:r>
            <a:endParaRPr sz="4000" b="1" dirty="0">
              <a:latin typeface="Roboto"/>
              <a:ea typeface="Roboto"/>
              <a:cs typeface="Roboto"/>
              <a:sym typeface="Roboto"/>
            </a:endParaRPr>
          </a:p>
        </p:txBody>
      </p:sp>
      <p:pic>
        <p:nvPicPr>
          <p:cNvPr id="5" name="Picture 4">
            <a:extLst>
              <a:ext uri="{FF2B5EF4-FFF2-40B4-BE49-F238E27FC236}">
                <a16:creationId xmlns:a16="http://schemas.microsoft.com/office/drawing/2014/main" id="{6B451B41-6E59-A667-4AFC-8606FC884F6A}"/>
              </a:ext>
            </a:extLst>
          </p:cNvPr>
          <p:cNvPicPr>
            <a:picLocks noChangeAspect="1"/>
          </p:cNvPicPr>
          <p:nvPr/>
        </p:nvPicPr>
        <p:blipFill>
          <a:blip r:embed="rId3"/>
          <a:stretch>
            <a:fillRect/>
          </a:stretch>
        </p:blipFill>
        <p:spPr>
          <a:xfrm>
            <a:off x="8006704" y="1341484"/>
            <a:ext cx="3362336" cy="3362336"/>
          </a:xfrm>
          <a:prstGeom prst="rect">
            <a:avLst/>
          </a:prstGeom>
        </p:spPr>
      </p:pic>
    </p:spTree>
    <p:extLst>
      <p:ext uri="{BB962C8B-B14F-4D97-AF65-F5344CB8AC3E}">
        <p14:creationId xmlns:p14="http://schemas.microsoft.com/office/powerpoint/2010/main" val="132652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A8DA-2A7C-BE0A-3265-624A3B6B5AB5}"/>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4AC8F227-B6F1-B5D7-3080-6563B8F578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75304" y="0"/>
            <a:ext cx="12267304" cy="6858000"/>
          </a:xfrm>
          <a:prstGeom prst="rect">
            <a:avLst/>
          </a:prstGeom>
          <a:ln>
            <a:noFill/>
          </a:ln>
          <a:effectLst>
            <a:softEdge rad="112500"/>
          </a:effectLst>
        </p:spPr>
      </p:pic>
      <p:sp>
        <p:nvSpPr>
          <p:cNvPr id="16" name="TextBox 15">
            <a:extLst>
              <a:ext uri="{FF2B5EF4-FFF2-40B4-BE49-F238E27FC236}">
                <a16:creationId xmlns:a16="http://schemas.microsoft.com/office/drawing/2014/main" id="{9217537A-5F46-4A6E-52B7-D39CFEB56708}"/>
              </a:ext>
            </a:extLst>
          </p:cNvPr>
          <p:cNvSpPr txBox="1"/>
          <p:nvPr/>
        </p:nvSpPr>
        <p:spPr>
          <a:xfrm rot="10800000" flipH="1" flipV="1">
            <a:off x="227761" y="1255074"/>
            <a:ext cx="5699702" cy="1107996"/>
          </a:xfrm>
          <a:prstGeom prst="rect">
            <a:avLst/>
          </a:prstGeom>
          <a:solidFill>
            <a:schemeClr val="bg2"/>
          </a:solidFill>
        </p:spPr>
        <p:txBody>
          <a:bodyPr wrap="square" rtlCol="0">
            <a:spAutoFit/>
          </a:bodyPr>
          <a:lstStyle/>
          <a:p>
            <a:r>
              <a:rPr lang="en-US" sz="6600" dirty="0">
                <a:solidFill>
                  <a:schemeClr val="bg1"/>
                </a:solidFill>
                <a:latin typeface="Arial Black" panose="020B0A04020102020204" pitchFamily="34" charset="0"/>
              </a:rPr>
              <a:t>Thank You</a:t>
            </a:r>
            <a:endParaRPr lang="en-IN" sz="6600" dirty="0">
              <a:solidFill>
                <a:schemeClr val="bg1"/>
              </a:solidFill>
              <a:latin typeface="Arial Black" panose="020B0A04020102020204" pitchFamily="34" charset="0"/>
            </a:endParaRPr>
          </a:p>
        </p:txBody>
      </p:sp>
      <p:pic>
        <p:nvPicPr>
          <p:cNvPr id="12" name="Picture 11">
            <a:extLst>
              <a:ext uri="{FF2B5EF4-FFF2-40B4-BE49-F238E27FC236}">
                <a16:creationId xmlns:a16="http://schemas.microsoft.com/office/drawing/2014/main" id="{4331585F-9651-525E-24DD-2700CF2A095B}"/>
              </a:ext>
            </a:extLst>
          </p:cNvPr>
          <p:cNvPicPr>
            <a:picLocks noChangeAspect="1"/>
          </p:cNvPicPr>
          <p:nvPr/>
        </p:nvPicPr>
        <p:blipFill>
          <a:blip r:embed="rId4"/>
          <a:stretch>
            <a:fillRect/>
          </a:stretch>
        </p:blipFill>
        <p:spPr>
          <a:xfrm>
            <a:off x="7429496" y="132572"/>
            <a:ext cx="4534743" cy="2539508"/>
          </a:xfrm>
          <a:prstGeom prst="rect">
            <a:avLst/>
          </a:prstGeom>
          <a:ln>
            <a:noFill/>
          </a:ln>
          <a:effectLst>
            <a:softEdge rad="112500"/>
          </a:effectLst>
        </p:spPr>
      </p:pic>
    </p:spTree>
    <p:extLst>
      <p:ext uri="{BB962C8B-B14F-4D97-AF65-F5344CB8AC3E}">
        <p14:creationId xmlns:p14="http://schemas.microsoft.com/office/powerpoint/2010/main" val="185397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09E7467-C361-6CE5-FCB5-45D7DB969488}"/>
              </a:ext>
            </a:extLst>
          </p:cNvPr>
          <p:cNvPicPr>
            <a:picLocks noChangeAspect="1"/>
          </p:cNvPicPr>
          <p:nvPr/>
        </p:nvPicPr>
        <p:blipFill>
          <a:blip r:embed="rId3"/>
          <a:stretch>
            <a:fillRect/>
          </a:stretch>
        </p:blipFill>
        <p:spPr>
          <a:xfrm>
            <a:off x="7894320" y="4383421"/>
            <a:ext cx="4226560" cy="2366922"/>
          </a:xfrm>
          <a:prstGeom prst="rect">
            <a:avLst/>
          </a:prstGeom>
        </p:spPr>
      </p:pic>
      <p:sp>
        <p:nvSpPr>
          <p:cNvPr id="2" name="Text 0"/>
          <p:cNvSpPr/>
          <p:nvPr/>
        </p:nvSpPr>
        <p:spPr>
          <a:xfrm>
            <a:off x="521160" y="287106"/>
            <a:ext cx="8026499" cy="516732"/>
          </a:xfrm>
          <a:prstGeom prst="rect">
            <a:avLst/>
          </a:prstGeom>
          <a:noFill/>
          <a:ln/>
        </p:spPr>
        <p:txBody>
          <a:bodyPr wrap="none" lIns="0" tIns="0" rIns="0" bIns="0" rtlCol="0" anchor="t"/>
          <a:lstStyle/>
          <a:p>
            <a:pPr>
              <a:lnSpc>
                <a:spcPts val="4042"/>
              </a:lnSpc>
            </a:pPr>
            <a:r>
              <a:rPr lang="en-US" sz="3250" dirty="0">
                <a:solidFill>
                  <a:srgbClr val="0C0D0F"/>
                </a:solidFill>
                <a:latin typeface="Inter" pitchFamily="34" charset="0"/>
                <a:ea typeface="Inter" pitchFamily="34" charset="-122"/>
                <a:cs typeface="Inter" pitchFamily="34" charset="-120"/>
              </a:rPr>
              <a:t>Introduction to Automated Loan Approval</a:t>
            </a:r>
            <a:endParaRPr lang="en-US" sz="3250" dirty="0"/>
          </a:p>
        </p:txBody>
      </p:sp>
      <p:sp>
        <p:nvSpPr>
          <p:cNvPr id="3" name="Shape 1"/>
          <p:cNvSpPr/>
          <p:nvPr/>
        </p:nvSpPr>
        <p:spPr>
          <a:xfrm>
            <a:off x="110688" y="1063371"/>
            <a:ext cx="5351859" cy="1571823"/>
          </a:xfrm>
          <a:prstGeom prst="roundRect">
            <a:avLst>
              <a:gd name="adj" fmla="val 5817"/>
            </a:avLst>
          </a:prstGeom>
          <a:solidFill>
            <a:srgbClr val="FFFFFF"/>
          </a:solidFill>
          <a:ln w="22860">
            <a:solidFill>
              <a:srgbClr val="FF7047"/>
            </a:solidFill>
            <a:prstDash val="solid"/>
          </a:ln>
        </p:spPr>
        <p:txBody>
          <a:bodyPr/>
          <a:lstStyle/>
          <a:p>
            <a:endParaRPr lang="en-IN" dirty="0"/>
          </a:p>
        </p:txBody>
      </p:sp>
      <p:sp>
        <p:nvSpPr>
          <p:cNvPr id="4" name="Shape 2"/>
          <p:cNvSpPr/>
          <p:nvPr/>
        </p:nvSpPr>
        <p:spPr>
          <a:xfrm>
            <a:off x="390022" y="1151572"/>
            <a:ext cx="76200" cy="1230968"/>
          </a:xfrm>
          <a:prstGeom prst="roundRect">
            <a:avLst>
              <a:gd name="adj" fmla="val 195349"/>
            </a:avLst>
          </a:prstGeom>
          <a:solidFill>
            <a:srgbClr val="FF7047"/>
          </a:solidFill>
          <a:ln/>
        </p:spPr>
      </p:sp>
      <p:sp>
        <p:nvSpPr>
          <p:cNvPr id="5" name="Text 3"/>
          <p:cNvSpPr/>
          <p:nvPr/>
        </p:nvSpPr>
        <p:spPr>
          <a:xfrm>
            <a:off x="642442" y="1203739"/>
            <a:ext cx="2480866" cy="310058"/>
          </a:xfrm>
          <a:prstGeom prst="rect">
            <a:avLst/>
          </a:prstGeom>
          <a:noFill/>
          <a:ln/>
        </p:spPr>
        <p:txBody>
          <a:bodyPr wrap="none" lIns="0" tIns="0" rIns="0" bIns="0" rtlCol="0" anchor="t"/>
          <a:lstStyle/>
          <a:p>
            <a:pPr>
              <a:lnSpc>
                <a:spcPts val="2417"/>
              </a:lnSpc>
            </a:pPr>
            <a:r>
              <a:rPr lang="en-US" sz="1917" dirty="0">
                <a:solidFill>
                  <a:srgbClr val="55575A"/>
                </a:solidFill>
                <a:latin typeface="Inter" pitchFamily="34" charset="0"/>
                <a:ea typeface="Inter" pitchFamily="34" charset="-122"/>
                <a:cs typeface="Inter" pitchFamily="34" charset="-120"/>
              </a:rPr>
              <a:t>Crucial Process</a:t>
            </a:r>
            <a:endParaRPr lang="en-US" sz="1917" dirty="0"/>
          </a:p>
        </p:txBody>
      </p:sp>
      <p:sp>
        <p:nvSpPr>
          <p:cNvPr id="6" name="Text 4"/>
          <p:cNvSpPr/>
          <p:nvPr/>
        </p:nvSpPr>
        <p:spPr>
          <a:xfrm>
            <a:off x="574371" y="1540560"/>
            <a:ext cx="4926013" cy="793849"/>
          </a:xfrm>
          <a:prstGeom prst="rect">
            <a:avLst/>
          </a:prstGeom>
          <a:noFill/>
          <a:ln/>
        </p:spPr>
        <p:txBody>
          <a:bodyPr wrap="square" lIns="0" tIns="0" rIns="0" bIns="0" rtlCol="0" anchor="t"/>
          <a:lstStyle/>
          <a:p>
            <a:pPr>
              <a:lnSpc>
                <a:spcPts val="2083"/>
              </a:lnSpc>
            </a:pPr>
            <a:r>
              <a:rPr lang="en-US" sz="1292" dirty="0">
                <a:solidFill>
                  <a:srgbClr val="55575A"/>
                </a:solidFill>
                <a:latin typeface="Manrope" pitchFamily="34" charset="0"/>
                <a:ea typeface="Manrope" pitchFamily="34" charset="-122"/>
                <a:cs typeface="Manrope" pitchFamily="34" charset="-120"/>
              </a:rPr>
              <a:t>Loan approval is a cornerstone operation in the banking and finance sector, directly impacting institutional stability and customer access to credit.</a:t>
            </a:r>
            <a:endParaRPr lang="en-US" sz="1292" dirty="0"/>
          </a:p>
        </p:txBody>
      </p:sp>
      <p:sp>
        <p:nvSpPr>
          <p:cNvPr id="7" name="Shape 5"/>
          <p:cNvSpPr/>
          <p:nvPr/>
        </p:nvSpPr>
        <p:spPr>
          <a:xfrm>
            <a:off x="5676604" y="1027666"/>
            <a:ext cx="5351859" cy="1571823"/>
          </a:xfrm>
          <a:prstGeom prst="roundRect">
            <a:avLst>
              <a:gd name="adj" fmla="val 5817"/>
            </a:avLst>
          </a:prstGeom>
          <a:solidFill>
            <a:srgbClr val="FFFFFF"/>
          </a:solidFill>
          <a:ln w="22860">
            <a:solidFill>
              <a:srgbClr val="FF7047"/>
            </a:solidFill>
            <a:prstDash val="solid"/>
          </a:ln>
        </p:spPr>
        <p:txBody>
          <a:bodyPr/>
          <a:lstStyle/>
          <a:p>
            <a:endParaRPr lang="en-IN" dirty="0"/>
          </a:p>
        </p:txBody>
      </p:sp>
      <p:sp>
        <p:nvSpPr>
          <p:cNvPr id="8" name="Shape 6"/>
          <p:cNvSpPr/>
          <p:nvPr/>
        </p:nvSpPr>
        <p:spPr>
          <a:xfrm>
            <a:off x="5934076" y="1063370"/>
            <a:ext cx="76200" cy="1571823"/>
          </a:xfrm>
          <a:prstGeom prst="roundRect">
            <a:avLst>
              <a:gd name="adj" fmla="val 195349"/>
            </a:avLst>
          </a:prstGeom>
          <a:solidFill>
            <a:srgbClr val="FF7047"/>
          </a:solidFill>
          <a:ln/>
        </p:spPr>
      </p:sp>
      <p:sp>
        <p:nvSpPr>
          <p:cNvPr id="9" name="Text 7"/>
          <p:cNvSpPr/>
          <p:nvPr/>
        </p:nvSpPr>
        <p:spPr>
          <a:xfrm>
            <a:off x="6159599" y="1048710"/>
            <a:ext cx="2480866" cy="310058"/>
          </a:xfrm>
          <a:prstGeom prst="rect">
            <a:avLst/>
          </a:prstGeom>
          <a:noFill/>
          <a:ln/>
        </p:spPr>
        <p:txBody>
          <a:bodyPr wrap="none" lIns="0" tIns="0" rIns="0" bIns="0" rtlCol="0" anchor="t"/>
          <a:lstStyle/>
          <a:p>
            <a:pPr>
              <a:lnSpc>
                <a:spcPts val="2417"/>
              </a:lnSpc>
            </a:pPr>
            <a:r>
              <a:rPr lang="en-US" sz="1917" dirty="0">
                <a:solidFill>
                  <a:srgbClr val="55575A"/>
                </a:solidFill>
                <a:latin typeface="Inter" pitchFamily="34" charset="0"/>
                <a:ea typeface="Inter" pitchFamily="34" charset="-122"/>
                <a:cs typeface="Inter" pitchFamily="34" charset="-120"/>
              </a:rPr>
              <a:t>Manual Challenges</a:t>
            </a:r>
            <a:endParaRPr lang="en-US" sz="1917" dirty="0"/>
          </a:p>
        </p:txBody>
      </p:sp>
      <p:sp>
        <p:nvSpPr>
          <p:cNvPr id="10" name="Text 8"/>
          <p:cNvSpPr/>
          <p:nvPr/>
        </p:nvSpPr>
        <p:spPr>
          <a:xfrm>
            <a:off x="6102450" y="1458326"/>
            <a:ext cx="4926013" cy="793849"/>
          </a:xfrm>
          <a:prstGeom prst="rect">
            <a:avLst/>
          </a:prstGeom>
          <a:noFill/>
          <a:ln/>
        </p:spPr>
        <p:txBody>
          <a:bodyPr wrap="square" lIns="0" tIns="0" rIns="0" bIns="0" rtlCol="0" anchor="t"/>
          <a:lstStyle/>
          <a:p>
            <a:pPr>
              <a:lnSpc>
                <a:spcPts val="2083"/>
              </a:lnSpc>
            </a:pPr>
            <a:r>
              <a:rPr lang="en-US" sz="1292" dirty="0">
                <a:solidFill>
                  <a:srgbClr val="55575A"/>
                </a:solidFill>
                <a:latin typeface="Manrope" pitchFamily="34" charset="0"/>
                <a:ea typeface="Manrope" pitchFamily="34" charset="-122"/>
                <a:cs typeface="Manrope" pitchFamily="34" charset="-120"/>
              </a:rPr>
              <a:t>Traditional manual loan approval systems are often burdened by lengthy processing times, resource intensity, and a susceptibility to human biases, leading to inconsistent outcomes.</a:t>
            </a:r>
            <a:endParaRPr lang="en-US" sz="1292" dirty="0"/>
          </a:p>
        </p:txBody>
      </p:sp>
      <p:sp>
        <p:nvSpPr>
          <p:cNvPr id="11" name="Shape 9"/>
          <p:cNvSpPr/>
          <p:nvPr/>
        </p:nvSpPr>
        <p:spPr>
          <a:xfrm>
            <a:off x="126000" y="2811598"/>
            <a:ext cx="5351859" cy="1571823"/>
          </a:xfrm>
          <a:prstGeom prst="roundRect">
            <a:avLst>
              <a:gd name="adj" fmla="val 5817"/>
            </a:avLst>
          </a:prstGeom>
          <a:solidFill>
            <a:srgbClr val="FFFFFF"/>
          </a:solidFill>
          <a:ln w="22860">
            <a:solidFill>
              <a:srgbClr val="FF7047"/>
            </a:solidFill>
            <a:prstDash val="solid"/>
          </a:ln>
        </p:spPr>
      </p:sp>
      <p:sp>
        <p:nvSpPr>
          <p:cNvPr id="12" name="Shape 10"/>
          <p:cNvSpPr/>
          <p:nvPr/>
        </p:nvSpPr>
        <p:spPr>
          <a:xfrm>
            <a:off x="351922" y="2857897"/>
            <a:ext cx="76200" cy="1571823"/>
          </a:xfrm>
          <a:prstGeom prst="roundRect">
            <a:avLst>
              <a:gd name="adj" fmla="val 195349"/>
            </a:avLst>
          </a:prstGeom>
          <a:solidFill>
            <a:srgbClr val="FF7047"/>
          </a:solidFill>
          <a:ln/>
        </p:spPr>
      </p:sp>
      <p:sp>
        <p:nvSpPr>
          <p:cNvPr id="13" name="Text 11"/>
          <p:cNvSpPr/>
          <p:nvPr/>
        </p:nvSpPr>
        <p:spPr>
          <a:xfrm>
            <a:off x="574371" y="2821718"/>
            <a:ext cx="2480866" cy="310058"/>
          </a:xfrm>
          <a:prstGeom prst="rect">
            <a:avLst/>
          </a:prstGeom>
          <a:noFill/>
          <a:ln/>
        </p:spPr>
        <p:txBody>
          <a:bodyPr wrap="none" lIns="0" tIns="0" rIns="0" bIns="0" rtlCol="0" anchor="t"/>
          <a:lstStyle/>
          <a:p>
            <a:pPr>
              <a:lnSpc>
                <a:spcPts val="2417"/>
              </a:lnSpc>
            </a:pPr>
            <a:r>
              <a:rPr lang="en-US" sz="1917" dirty="0">
                <a:solidFill>
                  <a:srgbClr val="55575A"/>
                </a:solidFill>
                <a:latin typeface="Inter" pitchFamily="34" charset="0"/>
                <a:ea typeface="Inter" pitchFamily="34" charset="-122"/>
                <a:cs typeface="Inter" pitchFamily="34" charset="-120"/>
              </a:rPr>
              <a:t>ML Transformation</a:t>
            </a:r>
            <a:endParaRPr lang="en-US" sz="1917" dirty="0"/>
          </a:p>
        </p:txBody>
      </p:sp>
      <p:sp>
        <p:nvSpPr>
          <p:cNvPr id="14" name="Text 12"/>
          <p:cNvSpPr/>
          <p:nvPr/>
        </p:nvSpPr>
        <p:spPr>
          <a:xfrm>
            <a:off x="642442" y="3324762"/>
            <a:ext cx="4926013" cy="793849"/>
          </a:xfrm>
          <a:prstGeom prst="rect">
            <a:avLst/>
          </a:prstGeom>
          <a:noFill/>
          <a:ln/>
        </p:spPr>
        <p:txBody>
          <a:bodyPr wrap="square" lIns="0" tIns="0" rIns="0" bIns="0" rtlCol="0" anchor="t"/>
          <a:lstStyle/>
          <a:p>
            <a:pPr>
              <a:lnSpc>
                <a:spcPts val="2083"/>
              </a:lnSpc>
            </a:pPr>
            <a:r>
              <a:rPr lang="en-US" sz="1292" dirty="0">
                <a:solidFill>
                  <a:srgbClr val="55575A"/>
                </a:solidFill>
                <a:latin typeface="Manrope" pitchFamily="34" charset="0"/>
                <a:ea typeface="Manrope" pitchFamily="34" charset="-122"/>
                <a:cs typeface="Manrope" pitchFamily="34" charset="-120"/>
              </a:rPr>
              <a:t>Machine Learning offers a powerful solution, automating decisions, improving accuracy, and streamlining the entire process, making it more reliable and objective.</a:t>
            </a:r>
            <a:endParaRPr lang="en-US" sz="1292" dirty="0"/>
          </a:p>
        </p:txBody>
      </p:sp>
      <p:sp>
        <p:nvSpPr>
          <p:cNvPr id="15" name="Shape 13"/>
          <p:cNvSpPr/>
          <p:nvPr/>
        </p:nvSpPr>
        <p:spPr>
          <a:xfrm>
            <a:off x="5676604" y="2821718"/>
            <a:ext cx="5351859" cy="1571823"/>
          </a:xfrm>
          <a:prstGeom prst="roundRect">
            <a:avLst>
              <a:gd name="adj" fmla="val 5817"/>
            </a:avLst>
          </a:prstGeom>
          <a:solidFill>
            <a:srgbClr val="FFFFFF"/>
          </a:solidFill>
          <a:ln w="22860">
            <a:solidFill>
              <a:srgbClr val="FF7047"/>
            </a:solidFill>
            <a:prstDash val="solid"/>
          </a:ln>
        </p:spPr>
      </p:sp>
      <p:sp>
        <p:nvSpPr>
          <p:cNvPr id="16" name="Shape 14"/>
          <p:cNvSpPr/>
          <p:nvPr/>
        </p:nvSpPr>
        <p:spPr>
          <a:xfrm>
            <a:off x="5913855" y="2821718"/>
            <a:ext cx="76200" cy="1571823"/>
          </a:xfrm>
          <a:prstGeom prst="roundRect">
            <a:avLst>
              <a:gd name="adj" fmla="val 195349"/>
            </a:avLst>
          </a:prstGeom>
          <a:solidFill>
            <a:srgbClr val="FF7047"/>
          </a:solidFill>
          <a:ln/>
        </p:spPr>
      </p:sp>
      <p:sp>
        <p:nvSpPr>
          <p:cNvPr id="17" name="Text 15"/>
          <p:cNvSpPr/>
          <p:nvPr/>
        </p:nvSpPr>
        <p:spPr>
          <a:xfrm>
            <a:off x="6188800" y="2821043"/>
            <a:ext cx="2480866" cy="310058"/>
          </a:xfrm>
          <a:prstGeom prst="rect">
            <a:avLst/>
          </a:prstGeom>
          <a:noFill/>
          <a:ln/>
        </p:spPr>
        <p:txBody>
          <a:bodyPr wrap="none" lIns="0" tIns="0" rIns="0" bIns="0" rtlCol="0" anchor="t"/>
          <a:lstStyle/>
          <a:p>
            <a:pPr>
              <a:lnSpc>
                <a:spcPts val="2417"/>
              </a:lnSpc>
            </a:pPr>
            <a:r>
              <a:rPr lang="en-US" sz="1917" dirty="0">
                <a:solidFill>
                  <a:srgbClr val="55575A"/>
                </a:solidFill>
                <a:latin typeface="Inter" pitchFamily="34" charset="0"/>
                <a:ea typeface="Inter" pitchFamily="34" charset="-122"/>
                <a:cs typeface="Inter" pitchFamily="34" charset="-120"/>
              </a:rPr>
              <a:t>Project Focus</a:t>
            </a:r>
            <a:endParaRPr lang="en-US" sz="1917" dirty="0"/>
          </a:p>
        </p:txBody>
      </p:sp>
      <p:sp>
        <p:nvSpPr>
          <p:cNvPr id="18" name="Text 16"/>
          <p:cNvSpPr/>
          <p:nvPr/>
        </p:nvSpPr>
        <p:spPr>
          <a:xfrm>
            <a:off x="6188800" y="3303262"/>
            <a:ext cx="4926013" cy="793849"/>
          </a:xfrm>
          <a:prstGeom prst="rect">
            <a:avLst/>
          </a:prstGeom>
          <a:noFill/>
          <a:ln/>
        </p:spPr>
        <p:txBody>
          <a:bodyPr wrap="square" lIns="0" tIns="0" rIns="0" bIns="0" rtlCol="0" anchor="t"/>
          <a:lstStyle/>
          <a:p>
            <a:pPr>
              <a:lnSpc>
                <a:spcPts val="2083"/>
              </a:lnSpc>
            </a:pPr>
            <a:r>
              <a:rPr lang="en-US" sz="1292" dirty="0">
                <a:solidFill>
                  <a:srgbClr val="55575A"/>
                </a:solidFill>
                <a:latin typeface="Manrope" pitchFamily="34" charset="0"/>
                <a:ea typeface="Manrope" pitchFamily="34" charset="-122"/>
                <a:cs typeface="Manrope" pitchFamily="34" charset="-120"/>
              </a:rPr>
              <a:t>Our project specifically focuses on developing a predictive model that uses comprehensive customer data to determine the likelihood of loan approval or rejection with high precision.</a:t>
            </a:r>
            <a:endParaRPr lang="en-US" sz="129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3392" y="428625"/>
            <a:ext cx="7938988" cy="486966"/>
          </a:xfrm>
          <a:prstGeom prst="rect">
            <a:avLst/>
          </a:prstGeom>
          <a:noFill/>
          <a:ln/>
        </p:spPr>
        <p:txBody>
          <a:bodyPr wrap="none" lIns="0" tIns="0" rIns="0" bIns="0" rtlCol="0" anchor="t"/>
          <a:lstStyle/>
          <a:p>
            <a:pPr>
              <a:lnSpc>
                <a:spcPts val="3833"/>
              </a:lnSpc>
            </a:pPr>
            <a:r>
              <a:rPr lang="en-US" sz="3042" dirty="0">
                <a:solidFill>
                  <a:srgbClr val="0C0D0F"/>
                </a:solidFill>
                <a:latin typeface="Inter" pitchFamily="34" charset="0"/>
                <a:ea typeface="Inter" pitchFamily="34" charset="-122"/>
                <a:cs typeface="Inter" pitchFamily="34" charset="-120"/>
              </a:rPr>
              <a:t>Key Attributes for Loan Approval Prediction</a:t>
            </a:r>
            <a:endParaRPr lang="en-US" sz="3042" dirty="0"/>
          </a:p>
        </p:txBody>
      </p:sp>
      <p:sp>
        <p:nvSpPr>
          <p:cNvPr id="3" name="Text 1"/>
          <p:cNvSpPr/>
          <p:nvPr/>
        </p:nvSpPr>
        <p:spPr>
          <a:xfrm>
            <a:off x="623392" y="1289546"/>
            <a:ext cx="5282506" cy="748010"/>
          </a:xfrm>
          <a:prstGeom prst="rect">
            <a:avLst/>
          </a:prstGeom>
          <a:noFill/>
          <a:ln/>
        </p:spPr>
        <p:txBody>
          <a:bodyPr wrap="square" lIns="0" tIns="0" rIns="0" bIns="0" rtlCol="0" anchor="t"/>
          <a:lstStyle/>
          <a:p>
            <a:pPr>
              <a:lnSpc>
                <a:spcPts val="1958"/>
              </a:lnSpc>
            </a:pPr>
            <a:r>
              <a:rPr lang="en-US" sz="1208" dirty="0">
                <a:solidFill>
                  <a:srgbClr val="55575A"/>
                </a:solidFill>
                <a:latin typeface="Manrope" pitchFamily="34" charset="0"/>
                <a:ea typeface="Manrope" pitchFamily="34" charset="-122"/>
                <a:cs typeface="Manrope" pitchFamily="34" charset="-120"/>
              </a:rPr>
              <a:t>The predictive power of our model hinges on a carefully selected set of attributes. These features provide a holistic view of the applicant's financial health and personal circumstances, enabling informed decisions.</a:t>
            </a:r>
            <a:endParaRPr lang="en-US" sz="1208" dirty="0"/>
          </a:p>
        </p:txBody>
      </p:sp>
      <p:sp>
        <p:nvSpPr>
          <p:cNvPr id="4" name="Text 2"/>
          <p:cNvSpPr/>
          <p:nvPr/>
        </p:nvSpPr>
        <p:spPr>
          <a:xfrm>
            <a:off x="623392" y="2177752"/>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Applicant Income</a:t>
            </a:r>
            <a:endParaRPr lang="en-US" sz="1208" dirty="0"/>
          </a:p>
        </p:txBody>
      </p:sp>
      <p:sp>
        <p:nvSpPr>
          <p:cNvPr id="5" name="Text 3"/>
          <p:cNvSpPr/>
          <p:nvPr/>
        </p:nvSpPr>
        <p:spPr>
          <a:xfrm>
            <a:off x="623392" y="2481560"/>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Co-applicant Income</a:t>
            </a:r>
            <a:endParaRPr lang="en-US" sz="1208" dirty="0"/>
          </a:p>
        </p:txBody>
      </p:sp>
      <p:sp>
        <p:nvSpPr>
          <p:cNvPr id="6" name="Text 4"/>
          <p:cNvSpPr/>
          <p:nvPr/>
        </p:nvSpPr>
        <p:spPr>
          <a:xfrm>
            <a:off x="623392" y="2785368"/>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Loan Amount</a:t>
            </a:r>
            <a:endParaRPr lang="en-US" sz="1208" dirty="0"/>
          </a:p>
        </p:txBody>
      </p:sp>
      <p:sp>
        <p:nvSpPr>
          <p:cNvPr id="7" name="Text 5"/>
          <p:cNvSpPr/>
          <p:nvPr/>
        </p:nvSpPr>
        <p:spPr>
          <a:xfrm>
            <a:off x="623392" y="3089176"/>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Loan Amount Term</a:t>
            </a:r>
            <a:endParaRPr lang="en-US" sz="1208" dirty="0"/>
          </a:p>
        </p:txBody>
      </p:sp>
      <p:sp>
        <p:nvSpPr>
          <p:cNvPr id="8" name="Text 6"/>
          <p:cNvSpPr/>
          <p:nvPr/>
        </p:nvSpPr>
        <p:spPr>
          <a:xfrm>
            <a:off x="623392" y="3392983"/>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Credit History</a:t>
            </a:r>
            <a:endParaRPr lang="en-US" sz="1208" dirty="0"/>
          </a:p>
        </p:txBody>
      </p:sp>
      <p:sp>
        <p:nvSpPr>
          <p:cNvPr id="9" name="Text 7"/>
          <p:cNvSpPr/>
          <p:nvPr/>
        </p:nvSpPr>
        <p:spPr>
          <a:xfrm>
            <a:off x="623392" y="3696792"/>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Gender</a:t>
            </a:r>
            <a:endParaRPr lang="en-US" sz="1208" dirty="0"/>
          </a:p>
        </p:txBody>
      </p:sp>
      <p:sp>
        <p:nvSpPr>
          <p:cNvPr id="10" name="Text 8"/>
          <p:cNvSpPr/>
          <p:nvPr/>
        </p:nvSpPr>
        <p:spPr>
          <a:xfrm>
            <a:off x="623392" y="4000599"/>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Marital Status</a:t>
            </a:r>
            <a:endParaRPr lang="en-US" sz="1208" dirty="0"/>
          </a:p>
        </p:txBody>
      </p:sp>
      <p:sp>
        <p:nvSpPr>
          <p:cNvPr id="11" name="Text 9"/>
          <p:cNvSpPr/>
          <p:nvPr/>
        </p:nvSpPr>
        <p:spPr>
          <a:xfrm>
            <a:off x="623392" y="4304407"/>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Education</a:t>
            </a:r>
            <a:endParaRPr lang="en-US" sz="1208" dirty="0"/>
          </a:p>
        </p:txBody>
      </p:sp>
      <p:sp>
        <p:nvSpPr>
          <p:cNvPr id="12" name="Text 10"/>
          <p:cNvSpPr/>
          <p:nvPr/>
        </p:nvSpPr>
        <p:spPr>
          <a:xfrm>
            <a:off x="623392" y="4608215"/>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dirty="0">
                <a:solidFill>
                  <a:srgbClr val="55575A"/>
                </a:solidFill>
                <a:latin typeface="Manrope" pitchFamily="34" charset="0"/>
                <a:ea typeface="Manrope" pitchFamily="34" charset="-122"/>
                <a:cs typeface="Manrope" pitchFamily="34" charset="-120"/>
              </a:rPr>
              <a:t>Property Area</a:t>
            </a:r>
            <a:endParaRPr lang="en-US" sz="1208" dirty="0"/>
          </a:p>
        </p:txBody>
      </p:sp>
      <p:sp>
        <p:nvSpPr>
          <p:cNvPr id="13" name="Text 11"/>
          <p:cNvSpPr/>
          <p:nvPr/>
        </p:nvSpPr>
        <p:spPr>
          <a:xfrm>
            <a:off x="623392" y="4997748"/>
            <a:ext cx="5282506" cy="498673"/>
          </a:xfrm>
          <a:prstGeom prst="rect">
            <a:avLst/>
          </a:prstGeom>
          <a:noFill/>
          <a:ln/>
        </p:spPr>
        <p:txBody>
          <a:bodyPr wrap="square" lIns="0" tIns="0" rIns="0" bIns="0" rtlCol="0" anchor="t"/>
          <a:lstStyle/>
          <a:p>
            <a:pPr>
              <a:lnSpc>
                <a:spcPts val="1958"/>
              </a:lnSpc>
            </a:pPr>
            <a:r>
              <a:rPr lang="en-US" sz="1208" dirty="0">
                <a:solidFill>
                  <a:srgbClr val="55575A"/>
                </a:solidFill>
                <a:latin typeface="Manrope" pitchFamily="34" charset="0"/>
                <a:ea typeface="Manrope" pitchFamily="34" charset="-122"/>
                <a:cs typeface="Manrope" pitchFamily="34" charset="-120"/>
              </a:rPr>
              <a:t>The </a:t>
            </a:r>
            <a:r>
              <a:rPr lang="en-US" sz="1208" dirty="0">
                <a:solidFill>
                  <a:srgbClr val="FF7047"/>
                </a:solidFill>
                <a:latin typeface="Manrope" pitchFamily="34" charset="0"/>
                <a:ea typeface="Manrope" pitchFamily="34" charset="-122"/>
                <a:cs typeface="Manrope" pitchFamily="34" charset="-120"/>
              </a:rPr>
              <a:t>Loan Status</a:t>
            </a:r>
            <a:r>
              <a:rPr lang="en-US" sz="1208" dirty="0">
                <a:solidFill>
                  <a:srgbClr val="55575A"/>
                </a:solidFill>
                <a:latin typeface="Manrope" pitchFamily="34" charset="0"/>
                <a:ea typeface="Manrope" pitchFamily="34" charset="-122"/>
                <a:cs typeface="Manrope" pitchFamily="34" charset="-120"/>
              </a:rPr>
              <a:t> serves as our target variable, indicating whether a loan was approved or rejected, which the model aims to predict.</a:t>
            </a:r>
            <a:endParaRPr lang="en-US" sz="1208" dirty="0"/>
          </a:p>
        </p:txBody>
      </p:sp>
      <p:pic>
        <p:nvPicPr>
          <p:cNvPr id="14" name="Image 0" descr="preencoded.png"/>
          <p:cNvPicPr>
            <a:picLocks noChangeAspect="1"/>
          </p:cNvPicPr>
          <p:nvPr/>
        </p:nvPicPr>
        <p:blipFill>
          <a:blip r:embed="rId3"/>
          <a:stretch>
            <a:fillRect/>
          </a:stretch>
        </p:blipFill>
        <p:spPr>
          <a:xfrm>
            <a:off x="6522720" y="1108402"/>
            <a:ext cx="5669280" cy="5658158"/>
          </a:xfrm>
          <a:prstGeom prst="rect">
            <a:avLst/>
          </a:prstGeom>
          <a:ln>
            <a:noFill/>
          </a:ln>
          <a:effectLst>
            <a:softEdge rad="112500"/>
          </a:effectLst>
        </p:spPr>
      </p:pic>
      <p:pic>
        <p:nvPicPr>
          <p:cNvPr id="16" name="Picture 15">
            <a:extLst>
              <a:ext uri="{FF2B5EF4-FFF2-40B4-BE49-F238E27FC236}">
                <a16:creationId xmlns:a16="http://schemas.microsoft.com/office/drawing/2014/main" id="{221F7BD7-68AC-D6FD-2BE9-C90ED74C65F2}"/>
              </a:ext>
            </a:extLst>
          </p:cNvPr>
          <p:cNvPicPr>
            <a:picLocks noChangeAspect="1"/>
          </p:cNvPicPr>
          <p:nvPr/>
        </p:nvPicPr>
        <p:blipFill>
          <a:blip r:embed="rId4"/>
          <a:stretch>
            <a:fillRect/>
          </a:stretch>
        </p:blipFill>
        <p:spPr>
          <a:xfrm>
            <a:off x="7559404" y="235814"/>
            <a:ext cx="850576" cy="6797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3392" y="428625"/>
            <a:ext cx="5839619" cy="486966"/>
          </a:xfrm>
          <a:prstGeom prst="rect">
            <a:avLst/>
          </a:prstGeom>
          <a:noFill/>
          <a:ln/>
        </p:spPr>
        <p:txBody>
          <a:bodyPr wrap="none" lIns="0" tIns="0" rIns="0" bIns="0" rtlCol="0" anchor="t"/>
          <a:lstStyle/>
          <a:p>
            <a:pPr>
              <a:lnSpc>
                <a:spcPts val="3833"/>
              </a:lnSpc>
            </a:pPr>
            <a:r>
              <a:rPr lang="en-US" sz="3042" dirty="0">
                <a:solidFill>
                  <a:srgbClr val="0C0D0F"/>
                </a:solidFill>
                <a:latin typeface="Inter" pitchFamily="34" charset="0"/>
                <a:ea typeface="Inter" pitchFamily="34" charset="-122"/>
                <a:cs typeface="Inter" pitchFamily="34" charset="-120"/>
              </a:rPr>
              <a:t>Technologies and Tools Utilized</a:t>
            </a:r>
            <a:endParaRPr lang="en-US" sz="3042" dirty="0"/>
          </a:p>
        </p:txBody>
      </p:sp>
      <p:pic>
        <p:nvPicPr>
          <p:cNvPr id="3" name="Image 0" descr="preencoded.png"/>
          <p:cNvPicPr>
            <a:picLocks noChangeAspect="1"/>
          </p:cNvPicPr>
          <p:nvPr/>
        </p:nvPicPr>
        <p:blipFill>
          <a:blip r:embed="rId3"/>
          <a:stretch>
            <a:fillRect/>
          </a:stretch>
        </p:blipFill>
        <p:spPr>
          <a:xfrm>
            <a:off x="376614" y="1266080"/>
            <a:ext cx="5282506" cy="5282506"/>
          </a:xfrm>
          <a:prstGeom prst="rect">
            <a:avLst/>
          </a:prstGeom>
        </p:spPr>
      </p:pic>
      <p:sp>
        <p:nvSpPr>
          <p:cNvPr id="4" name="Text 1"/>
          <p:cNvSpPr/>
          <p:nvPr/>
        </p:nvSpPr>
        <p:spPr>
          <a:xfrm>
            <a:off x="6221334" y="1460897"/>
            <a:ext cx="3552329" cy="292199"/>
          </a:xfrm>
          <a:prstGeom prst="rect">
            <a:avLst/>
          </a:prstGeom>
          <a:noFill/>
          <a:ln/>
        </p:spPr>
        <p:txBody>
          <a:bodyPr wrap="none" lIns="0" tIns="0" rIns="0" bIns="0" rtlCol="0" anchor="t"/>
          <a:lstStyle/>
          <a:p>
            <a:pPr>
              <a:lnSpc>
                <a:spcPts val="2292"/>
              </a:lnSpc>
            </a:pPr>
            <a:r>
              <a:rPr lang="en-US" sz="1833" dirty="0">
                <a:solidFill>
                  <a:srgbClr val="0C0D0F"/>
                </a:solidFill>
                <a:latin typeface="Inter" pitchFamily="34" charset="0"/>
                <a:ea typeface="Inter" pitchFamily="34" charset="-122"/>
                <a:cs typeface="Inter" pitchFamily="34" charset="-120"/>
              </a:rPr>
              <a:t>Programming Language: </a:t>
            </a:r>
            <a:r>
              <a:rPr lang="en-US" sz="1833" dirty="0">
                <a:solidFill>
                  <a:srgbClr val="FF7047"/>
                </a:solidFill>
                <a:latin typeface="Inter" pitchFamily="34" charset="0"/>
                <a:ea typeface="Inter" pitchFamily="34" charset="-122"/>
                <a:cs typeface="Inter" pitchFamily="34" charset="-120"/>
              </a:rPr>
              <a:t>Python</a:t>
            </a:r>
            <a:endParaRPr lang="en-US" sz="1833" dirty="0"/>
          </a:p>
        </p:txBody>
      </p:sp>
      <p:sp>
        <p:nvSpPr>
          <p:cNvPr id="5" name="Text 2"/>
          <p:cNvSpPr/>
          <p:nvPr/>
        </p:nvSpPr>
        <p:spPr>
          <a:xfrm>
            <a:off x="6292454" y="1753096"/>
            <a:ext cx="5282506" cy="748010"/>
          </a:xfrm>
          <a:prstGeom prst="rect">
            <a:avLst/>
          </a:prstGeom>
          <a:noFill/>
          <a:ln/>
        </p:spPr>
        <p:txBody>
          <a:bodyPr wrap="square" lIns="0" tIns="0" rIns="0" bIns="0" rtlCol="0" anchor="t"/>
          <a:lstStyle/>
          <a:p>
            <a:pPr>
              <a:lnSpc>
                <a:spcPts val="1958"/>
              </a:lnSpc>
            </a:pPr>
            <a:r>
              <a:rPr lang="en-US" sz="1208" dirty="0">
                <a:solidFill>
                  <a:srgbClr val="55575A"/>
                </a:solidFill>
                <a:latin typeface="Manrope" pitchFamily="34" charset="0"/>
                <a:ea typeface="Manrope" pitchFamily="34" charset="-122"/>
                <a:cs typeface="Manrope" pitchFamily="34" charset="-120"/>
              </a:rPr>
              <a:t>Python's versatility, extensive libraries, and strong community support make it the ideal choice for Python projects, enabling rapid development and deployment.</a:t>
            </a:r>
            <a:endParaRPr lang="en-US" sz="1208" dirty="0"/>
          </a:p>
        </p:txBody>
      </p:sp>
      <p:pic>
        <p:nvPicPr>
          <p:cNvPr id="18" name="Picture 17">
            <a:extLst>
              <a:ext uri="{FF2B5EF4-FFF2-40B4-BE49-F238E27FC236}">
                <a16:creationId xmlns:a16="http://schemas.microsoft.com/office/drawing/2014/main" id="{54F9E374-9224-608E-5C44-54D09A487D0A}"/>
              </a:ext>
            </a:extLst>
          </p:cNvPr>
          <p:cNvPicPr>
            <a:picLocks noChangeAspect="1"/>
          </p:cNvPicPr>
          <p:nvPr/>
        </p:nvPicPr>
        <p:blipFill>
          <a:blip r:embed="rId4"/>
          <a:stretch>
            <a:fillRect/>
          </a:stretch>
        </p:blipFill>
        <p:spPr>
          <a:xfrm>
            <a:off x="8933707" y="4110315"/>
            <a:ext cx="4230141" cy="2702560"/>
          </a:xfrm>
          <a:prstGeom prst="rect">
            <a:avLst/>
          </a:prstGeom>
        </p:spPr>
      </p:pic>
      <p:sp>
        <p:nvSpPr>
          <p:cNvPr id="6" name="Text 3"/>
          <p:cNvSpPr/>
          <p:nvPr/>
        </p:nvSpPr>
        <p:spPr>
          <a:xfrm>
            <a:off x="6292454" y="2656881"/>
            <a:ext cx="2337991" cy="292199"/>
          </a:xfrm>
          <a:prstGeom prst="rect">
            <a:avLst/>
          </a:prstGeom>
          <a:noFill/>
          <a:ln/>
        </p:spPr>
        <p:txBody>
          <a:bodyPr wrap="none" lIns="0" tIns="0" rIns="0" bIns="0" rtlCol="0" anchor="t"/>
          <a:lstStyle/>
          <a:p>
            <a:pPr>
              <a:lnSpc>
                <a:spcPts val="2292"/>
              </a:lnSpc>
            </a:pPr>
            <a:r>
              <a:rPr lang="en-US" sz="1833" dirty="0">
                <a:solidFill>
                  <a:srgbClr val="0C0D0F"/>
                </a:solidFill>
                <a:latin typeface="Inter" pitchFamily="34" charset="0"/>
                <a:ea typeface="Inter" pitchFamily="34" charset="-122"/>
                <a:cs typeface="Inter" pitchFamily="34" charset="-120"/>
              </a:rPr>
              <a:t>Key Libraries:</a:t>
            </a:r>
            <a:endParaRPr lang="en-US" sz="1833" dirty="0"/>
          </a:p>
        </p:txBody>
      </p:sp>
      <p:sp>
        <p:nvSpPr>
          <p:cNvPr id="7" name="Text 4"/>
          <p:cNvSpPr/>
          <p:nvPr/>
        </p:nvSpPr>
        <p:spPr>
          <a:xfrm>
            <a:off x="6292454" y="3104852"/>
            <a:ext cx="5282506" cy="249337"/>
          </a:xfrm>
          <a:prstGeom prst="rect">
            <a:avLst/>
          </a:prstGeom>
          <a:noFill/>
          <a:ln/>
        </p:spPr>
        <p:txBody>
          <a:bodyPr wrap="none" lIns="0" tIns="0" rIns="0" bIns="0" rtlCol="0" anchor="t"/>
          <a:lstStyle/>
          <a:p>
            <a:pPr marL="285739" indent="-285739">
              <a:lnSpc>
                <a:spcPts val="1958"/>
              </a:lnSpc>
              <a:buSzPct val="100000"/>
              <a:buChar char="•"/>
            </a:pPr>
            <a:r>
              <a:rPr lang="en-US" sz="1208" b="1" dirty="0">
                <a:solidFill>
                  <a:srgbClr val="55575A"/>
                </a:solidFill>
                <a:latin typeface="Manrope" pitchFamily="34" charset="0"/>
                <a:ea typeface="Manrope" pitchFamily="34" charset="-122"/>
                <a:cs typeface="Manrope" pitchFamily="34" charset="-120"/>
              </a:rPr>
              <a:t>NumPy:</a:t>
            </a:r>
            <a:r>
              <a:rPr lang="en-US" sz="1208" dirty="0">
                <a:solidFill>
                  <a:srgbClr val="55575A"/>
                </a:solidFill>
                <a:latin typeface="Manrope" pitchFamily="34" charset="0"/>
                <a:ea typeface="Manrope" pitchFamily="34" charset="-122"/>
                <a:cs typeface="Manrope" pitchFamily="34" charset="-120"/>
              </a:rPr>
              <a:t> Essential for numerical operations and array manipulation.</a:t>
            </a:r>
            <a:endParaRPr lang="en-US" sz="1208" dirty="0"/>
          </a:p>
        </p:txBody>
      </p:sp>
      <p:sp>
        <p:nvSpPr>
          <p:cNvPr id="8" name="Text 5"/>
          <p:cNvSpPr/>
          <p:nvPr/>
        </p:nvSpPr>
        <p:spPr>
          <a:xfrm>
            <a:off x="6292454" y="3408660"/>
            <a:ext cx="5282506" cy="498673"/>
          </a:xfrm>
          <a:prstGeom prst="rect">
            <a:avLst/>
          </a:prstGeom>
          <a:noFill/>
          <a:ln/>
        </p:spPr>
        <p:txBody>
          <a:bodyPr wrap="square" lIns="0" tIns="0" rIns="0" bIns="0" rtlCol="0" anchor="t"/>
          <a:lstStyle/>
          <a:p>
            <a:pPr marL="285739" indent="-285739">
              <a:lnSpc>
                <a:spcPts val="1958"/>
              </a:lnSpc>
              <a:buSzPct val="100000"/>
              <a:buChar char="•"/>
            </a:pPr>
            <a:r>
              <a:rPr lang="en-US" sz="1208" b="1" dirty="0">
                <a:solidFill>
                  <a:srgbClr val="55575A"/>
                </a:solidFill>
                <a:latin typeface="Manrope" pitchFamily="34" charset="0"/>
                <a:ea typeface="Manrope" pitchFamily="34" charset="-122"/>
                <a:cs typeface="Manrope" pitchFamily="34" charset="-120"/>
              </a:rPr>
              <a:t>Pandas:</a:t>
            </a:r>
            <a:r>
              <a:rPr lang="en-US" sz="1208" dirty="0">
                <a:solidFill>
                  <a:srgbClr val="55575A"/>
                </a:solidFill>
                <a:latin typeface="Manrope" pitchFamily="34" charset="0"/>
                <a:ea typeface="Manrope" pitchFamily="34" charset="-122"/>
                <a:cs typeface="Manrope" pitchFamily="34" charset="-120"/>
              </a:rPr>
              <a:t> Critical for data manipulation and analysis, especially with tabular data.</a:t>
            </a:r>
            <a:endParaRPr lang="en-US" sz="1208" dirty="0"/>
          </a:p>
        </p:txBody>
      </p:sp>
      <p:sp>
        <p:nvSpPr>
          <p:cNvPr id="9" name="Text 6"/>
          <p:cNvSpPr/>
          <p:nvPr/>
        </p:nvSpPr>
        <p:spPr>
          <a:xfrm>
            <a:off x="6292454" y="3961805"/>
            <a:ext cx="5282506" cy="498673"/>
          </a:xfrm>
          <a:prstGeom prst="rect">
            <a:avLst/>
          </a:prstGeom>
          <a:noFill/>
          <a:ln/>
        </p:spPr>
        <p:txBody>
          <a:bodyPr wrap="square" lIns="0" tIns="0" rIns="0" bIns="0" rtlCol="0" anchor="t"/>
          <a:lstStyle/>
          <a:p>
            <a:pPr marL="285739" indent="-285739">
              <a:lnSpc>
                <a:spcPts val="1958"/>
              </a:lnSpc>
              <a:buSzPct val="100000"/>
              <a:buChar char="•"/>
            </a:pPr>
            <a:r>
              <a:rPr lang="en-US" sz="1208" b="1" dirty="0">
                <a:solidFill>
                  <a:srgbClr val="55575A"/>
                </a:solidFill>
                <a:latin typeface="Manrope" pitchFamily="34" charset="0"/>
                <a:ea typeface="Manrope" pitchFamily="34" charset="-122"/>
                <a:cs typeface="Manrope" pitchFamily="34" charset="-120"/>
              </a:rPr>
              <a:t>Matplotlib &amp; Seaborn:</a:t>
            </a:r>
            <a:r>
              <a:rPr lang="en-US" sz="1208" dirty="0">
                <a:solidFill>
                  <a:srgbClr val="55575A"/>
                </a:solidFill>
                <a:latin typeface="Manrope" pitchFamily="34" charset="0"/>
                <a:ea typeface="Manrope" pitchFamily="34" charset="-122"/>
                <a:cs typeface="Manrope" pitchFamily="34" charset="-120"/>
              </a:rPr>
              <a:t> Used for comprehensive data visualization and exploratory analysis.</a:t>
            </a:r>
            <a:endParaRPr lang="en-US" sz="1208" dirty="0"/>
          </a:p>
        </p:txBody>
      </p:sp>
      <p:sp>
        <p:nvSpPr>
          <p:cNvPr id="10" name="Text 7"/>
          <p:cNvSpPr/>
          <p:nvPr/>
        </p:nvSpPr>
        <p:spPr>
          <a:xfrm>
            <a:off x="6292454" y="4514949"/>
            <a:ext cx="5282506" cy="498673"/>
          </a:xfrm>
          <a:prstGeom prst="rect">
            <a:avLst/>
          </a:prstGeom>
          <a:noFill/>
          <a:ln/>
        </p:spPr>
        <p:txBody>
          <a:bodyPr wrap="square" lIns="0" tIns="0" rIns="0" bIns="0" rtlCol="0" anchor="t"/>
          <a:lstStyle/>
          <a:p>
            <a:pPr marL="285739" indent="-285739">
              <a:lnSpc>
                <a:spcPts val="1958"/>
              </a:lnSpc>
              <a:buSzPct val="100000"/>
              <a:buChar char="•"/>
            </a:pPr>
            <a:r>
              <a:rPr lang="en-US" sz="1208" b="1" dirty="0">
                <a:solidFill>
                  <a:srgbClr val="55575A"/>
                </a:solidFill>
                <a:latin typeface="Manrope" pitchFamily="34" charset="0"/>
                <a:ea typeface="Manrope" pitchFamily="34" charset="-122"/>
                <a:cs typeface="Manrope" pitchFamily="34" charset="-120"/>
              </a:rPr>
              <a:t>Scikit-learn:</a:t>
            </a:r>
            <a:r>
              <a:rPr lang="en-US" sz="1208" dirty="0">
                <a:solidFill>
                  <a:srgbClr val="55575A"/>
                </a:solidFill>
                <a:latin typeface="Manrope" pitchFamily="34" charset="0"/>
                <a:ea typeface="Manrope" pitchFamily="34" charset="-122"/>
                <a:cs typeface="Manrope" pitchFamily="34" charset="-120"/>
              </a:rPr>
              <a:t> The cornerstone for machine learning algorithms, model training, and evaluation.</a:t>
            </a:r>
            <a:endParaRPr lang="en-US" sz="1208" dirty="0"/>
          </a:p>
        </p:txBody>
      </p:sp>
      <p:sp>
        <p:nvSpPr>
          <p:cNvPr id="11" name="Text 8"/>
          <p:cNvSpPr/>
          <p:nvPr/>
        </p:nvSpPr>
        <p:spPr>
          <a:xfrm>
            <a:off x="6292454" y="5169396"/>
            <a:ext cx="2972098" cy="292199"/>
          </a:xfrm>
          <a:prstGeom prst="rect">
            <a:avLst/>
          </a:prstGeom>
          <a:noFill/>
          <a:ln/>
        </p:spPr>
        <p:txBody>
          <a:bodyPr wrap="none" lIns="0" tIns="0" rIns="0" bIns="0" rtlCol="0" anchor="t"/>
          <a:lstStyle/>
          <a:p>
            <a:pPr>
              <a:lnSpc>
                <a:spcPts val="2292"/>
              </a:lnSpc>
            </a:pPr>
            <a:r>
              <a:rPr lang="en-US" sz="1833" dirty="0">
                <a:solidFill>
                  <a:srgbClr val="0C0D0F"/>
                </a:solidFill>
                <a:latin typeface="Inter" pitchFamily="34" charset="0"/>
                <a:ea typeface="Inter" pitchFamily="34" charset="-122"/>
                <a:cs typeface="Inter" pitchFamily="34" charset="-120"/>
              </a:rPr>
              <a:t>Development Environment:</a:t>
            </a:r>
            <a:endParaRPr lang="en-US" sz="1833" dirty="0"/>
          </a:p>
        </p:txBody>
      </p:sp>
      <p:sp>
        <p:nvSpPr>
          <p:cNvPr id="12" name="Text 9"/>
          <p:cNvSpPr/>
          <p:nvPr/>
        </p:nvSpPr>
        <p:spPr>
          <a:xfrm>
            <a:off x="6292454" y="5617369"/>
            <a:ext cx="5282506" cy="249337"/>
          </a:xfrm>
          <a:prstGeom prst="rect">
            <a:avLst/>
          </a:prstGeom>
          <a:noFill/>
          <a:ln/>
        </p:spPr>
        <p:txBody>
          <a:bodyPr wrap="none" lIns="0" tIns="0" rIns="0" bIns="0" rtlCol="0" anchor="t"/>
          <a:lstStyle/>
          <a:p>
            <a:pPr>
              <a:lnSpc>
                <a:spcPts val="1958"/>
              </a:lnSpc>
            </a:pPr>
            <a:r>
              <a:rPr lang="en-US" sz="1208" dirty="0">
                <a:solidFill>
                  <a:srgbClr val="55575A"/>
                </a:solidFill>
                <a:latin typeface="Manrope" pitchFamily="34" charset="0"/>
                <a:ea typeface="Manrope" pitchFamily="34" charset="-122"/>
                <a:cs typeface="Manrope" pitchFamily="34" charset="-120"/>
              </a:rPr>
              <a:t>Jupyter Notebook / VS Code</a:t>
            </a:r>
            <a:endParaRPr lang="en-US" sz="12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4" descr="preencoded.png">
            <a:extLst>
              <a:ext uri="{FF2B5EF4-FFF2-40B4-BE49-F238E27FC236}">
                <a16:creationId xmlns:a16="http://schemas.microsoft.com/office/drawing/2014/main" id="{38758712-3445-2E9E-C6BD-2261BF31A441}"/>
              </a:ext>
            </a:extLst>
          </p:cNvPr>
          <p:cNvPicPr>
            <a:picLocks noChangeAspect="1"/>
          </p:cNvPicPr>
          <p:nvPr/>
        </p:nvPicPr>
        <p:blipFill>
          <a:blip r:embed="rId2"/>
          <a:stretch>
            <a:fillRect/>
          </a:stretch>
        </p:blipFill>
        <p:spPr>
          <a:xfrm>
            <a:off x="6330275" y="873761"/>
            <a:ext cx="5861725" cy="5984240"/>
          </a:xfrm>
          <a:prstGeom prst="rect">
            <a:avLst/>
          </a:prstGeom>
        </p:spPr>
      </p:pic>
      <p:sp>
        <p:nvSpPr>
          <p:cNvPr id="3" name="TextBox 2">
            <a:extLst>
              <a:ext uri="{FF2B5EF4-FFF2-40B4-BE49-F238E27FC236}">
                <a16:creationId xmlns:a16="http://schemas.microsoft.com/office/drawing/2014/main" id="{CDCDF4BB-719B-C6AC-DB52-C27BF5C2BD23}"/>
              </a:ext>
            </a:extLst>
          </p:cNvPr>
          <p:cNvSpPr txBox="1"/>
          <p:nvPr/>
        </p:nvSpPr>
        <p:spPr>
          <a:xfrm>
            <a:off x="497242" y="1790090"/>
            <a:ext cx="5249813" cy="3277820"/>
          </a:xfrm>
          <a:prstGeom prst="rect">
            <a:avLst/>
          </a:prstGeom>
          <a:noFill/>
        </p:spPr>
        <p:txBody>
          <a:bodyPr wrap="square" rtlCol="0">
            <a:spAutoFit/>
          </a:bodyPr>
          <a:lstStyle/>
          <a:p>
            <a:pPr algn="just">
              <a:lnSpc>
                <a:spcPct val="150000"/>
              </a:lnSpc>
            </a:pPr>
            <a:r>
              <a:rPr lang="en-US" b="1" dirty="0"/>
              <a:t>The problem is to analyze loan application data to:</a:t>
            </a:r>
          </a:p>
          <a:p>
            <a:pPr algn="just">
              <a:lnSpc>
                <a:spcPct val="150000"/>
              </a:lnSpc>
            </a:pPr>
            <a:endParaRPr lang="en-US" dirty="0"/>
          </a:p>
          <a:p>
            <a:pPr marL="285750" indent="-285750" algn="just">
              <a:lnSpc>
                <a:spcPct val="150000"/>
              </a:lnSpc>
              <a:buFont typeface="Arial" panose="020B0604020202020204" pitchFamily="34" charset="0"/>
              <a:buChar char="•"/>
            </a:pPr>
            <a:r>
              <a:rPr lang="en-US" sz="1200" dirty="0">
                <a:latin typeface="Mangal" panose="02040503050203030202" pitchFamily="18" charset="0"/>
                <a:cs typeface="Mangal" panose="02040503050203030202" pitchFamily="18" charset="0"/>
              </a:rPr>
              <a:t>Understand loan approval vs rejection trends</a:t>
            </a:r>
          </a:p>
          <a:p>
            <a:pPr marL="285750" indent="-285750" algn="just">
              <a:lnSpc>
                <a:spcPct val="150000"/>
              </a:lnSpc>
              <a:buFont typeface="Arial" panose="020B0604020202020204" pitchFamily="34" charset="0"/>
              <a:buChar char="•"/>
            </a:pPr>
            <a:r>
              <a:rPr lang="en-US" sz="1200" dirty="0">
                <a:latin typeface="Mangal" panose="02040503050203030202" pitchFamily="18" charset="0"/>
                <a:cs typeface="Mangal" panose="02040503050203030202" pitchFamily="18" charset="0"/>
              </a:rPr>
              <a:t>Identify high-risk and low-risk customer segments</a:t>
            </a:r>
          </a:p>
          <a:p>
            <a:pPr marL="285750" indent="-285750" algn="just">
              <a:lnSpc>
                <a:spcPct val="150000"/>
              </a:lnSpc>
              <a:buFont typeface="Arial" panose="020B0604020202020204" pitchFamily="34" charset="0"/>
              <a:buChar char="•"/>
            </a:pPr>
            <a:r>
              <a:rPr lang="en-US" sz="1200" dirty="0">
                <a:latin typeface="Mangal" panose="02040503050203030202" pitchFamily="18" charset="0"/>
                <a:cs typeface="Mangal" panose="02040503050203030202" pitchFamily="18" charset="0"/>
              </a:rPr>
              <a:t>Analyze the relationship between income, loan amount, and credit score</a:t>
            </a:r>
          </a:p>
          <a:p>
            <a:pPr marL="285750" indent="-285750" algn="just">
              <a:lnSpc>
                <a:spcPct val="150000"/>
              </a:lnSpc>
              <a:buFont typeface="Arial" panose="020B0604020202020204" pitchFamily="34" charset="0"/>
              <a:buChar char="•"/>
            </a:pPr>
            <a:r>
              <a:rPr lang="en-US" sz="1200" dirty="0">
                <a:latin typeface="Mangal" panose="02040503050203030202" pitchFamily="18" charset="0"/>
                <a:cs typeface="Mangal" panose="02040503050203030202" pitchFamily="18" charset="0"/>
              </a:rPr>
              <a:t>Provide data-driven insights to support better loan approval decisions</a:t>
            </a:r>
          </a:p>
          <a:p>
            <a:endParaRPr lang="en-IN" dirty="0"/>
          </a:p>
        </p:txBody>
      </p:sp>
    </p:spTree>
    <p:extLst>
      <p:ext uri="{BB962C8B-B14F-4D97-AF65-F5344CB8AC3E}">
        <p14:creationId xmlns:p14="http://schemas.microsoft.com/office/powerpoint/2010/main" val="1242792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19E778-AFD0-43F7-8942-489316344582}"/>
              </a:ext>
            </a:extLst>
          </p:cNvPr>
          <p:cNvPicPr>
            <a:picLocks noChangeAspect="1"/>
          </p:cNvPicPr>
          <p:nvPr/>
        </p:nvPicPr>
        <p:blipFill>
          <a:blip r:embed="rId2"/>
          <a:stretch>
            <a:fillRect/>
          </a:stretch>
        </p:blipFill>
        <p:spPr>
          <a:xfrm>
            <a:off x="112410" y="690827"/>
            <a:ext cx="12079590" cy="690933"/>
          </a:xfrm>
          <a:prstGeom prst="rect">
            <a:avLst/>
          </a:prstGeom>
          <a:ln>
            <a:solidFill>
              <a:schemeClr val="tx1"/>
            </a:solidFill>
          </a:ln>
        </p:spPr>
      </p:pic>
      <p:sp>
        <p:nvSpPr>
          <p:cNvPr id="8" name="TextBox 7">
            <a:extLst>
              <a:ext uri="{FF2B5EF4-FFF2-40B4-BE49-F238E27FC236}">
                <a16:creationId xmlns:a16="http://schemas.microsoft.com/office/drawing/2014/main" id="{85D3EAB0-AD25-D691-9D34-9C0E981B80F5}"/>
              </a:ext>
            </a:extLst>
          </p:cNvPr>
          <p:cNvSpPr txBox="1"/>
          <p:nvPr/>
        </p:nvSpPr>
        <p:spPr>
          <a:xfrm>
            <a:off x="0" y="0"/>
            <a:ext cx="3738880" cy="584775"/>
          </a:xfrm>
          <a:prstGeom prst="rect">
            <a:avLst/>
          </a:prstGeom>
          <a:noFill/>
        </p:spPr>
        <p:txBody>
          <a:bodyPr wrap="square" rtlCol="0">
            <a:spAutoFit/>
          </a:bodyPr>
          <a:lstStyle/>
          <a:p>
            <a:r>
              <a:rPr lang="en-US" sz="3200" b="1" dirty="0"/>
              <a:t>Dataset Overview</a:t>
            </a:r>
            <a:endParaRPr lang="en-IN" sz="3200" b="1" dirty="0"/>
          </a:p>
        </p:txBody>
      </p:sp>
      <p:pic>
        <p:nvPicPr>
          <p:cNvPr id="11" name="Picture 10">
            <a:extLst>
              <a:ext uri="{FF2B5EF4-FFF2-40B4-BE49-F238E27FC236}">
                <a16:creationId xmlns:a16="http://schemas.microsoft.com/office/drawing/2014/main" id="{9C0E5629-65F9-961F-967A-D8AD65D48BC0}"/>
              </a:ext>
            </a:extLst>
          </p:cNvPr>
          <p:cNvPicPr>
            <a:picLocks noChangeAspect="1"/>
          </p:cNvPicPr>
          <p:nvPr/>
        </p:nvPicPr>
        <p:blipFill>
          <a:blip r:embed="rId3"/>
          <a:stretch>
            <a:fillRect/>
          </a:stretch>
        </p:blipFill>
        <p:spPr>
          <a:xfrm>
            <a:off x="112410" y="1467493"/>
            <a:ext cx="12079590" cy="1961507"/>
          </a:xfrm>
          <a:prstGeom prst="rect">
            <a:avLst/>
          </a:prstGeom>
          <a:ln>
            <a:solidFill>
              <a:schemeClr val="tx1"/>
            </a:solidFill>
          </a:ln>
        </p:spPr>
      </p:pic>
      <p:pic>
        <p:nvPicPr>
          <p:cNvPr id="13" name="Picture 12">
            <a:extLst>
              <a:ext uri="{FF2B5EF4-FFF2-40B4-BE49-F238E27FC236}">
                <a16:creationId xmlns:a16="http://schemas.microsoft.com/office/drawing/2014/main" id="{BF604474-29E6-AAF4-1FBD-EEBD77B71B83}"/>
              </a:ext>
            </a:extLst>
          </p:cNvPr>
          <p:cNvPicPr>
            <a:picLocks noChangeAspect="1"/>
          </p:cNvPicPr>
          <p:nvPr/>
        </p:nvPicPr>
        <p:blipFill>
          <a:blip r:embed="rId4"/>
          <a:srcRect r="63613"/>
          <a:stretch>
            <a:fillRect/>
          </a:stretch>
        </p:blipFill>
        <p:spPr>
          <a:xfrm>
            <a:off x="112410" y="3514733"/>
            <a:ext cx="3707750" cy="571579"/>
          </a:xfrm>
          <a:prstGeom prst="rect">
            <a:avLst/>
          </a:prstGeom>
          <a:ln>
            <a:solidFill>
              <a:schemeClr val="tx1"/>
            </a:solidFill>
          </a:ln>
        </p:spPr>
      </p:pic>
      <p:pic>
        <p:nvPicPr>
          <p:cNvPr id="15" name="Picture 14">
            <a:extLst>
              <a:ext uri="{FF2B5EF4-FFF2-40B4-BE49-F238E27FC236}">
                <a16:creationId xmlns:a16="http://schemas.microsoft.com/office/drawing/2014/main" id="{4995B92F-F95F-C9E7-420D-D17C3B1203F5}"/>
              </a:ext>
            </a:extLst>
          </p:cNvPr>
          <p:cNvPicPr>
            <a:picLocks noChangeAspect="1"/>
          </p:cNvPicPr>
          <p:nvPr/>
        </p:nvPicPr>
        <p:blipFill>
          <a:blip r:embed="rId5"/>
          <a:stretch>
            <a:fillRect/>
          </a:stretch>
        </p:blipFill>
        <p:spPr>
          <a:xfrm>
            <a:off x="112410" y="4124099"/>
            <a:ext cx="1533739" cy="381053"/>
          </a:xfrm>
          <a:prstGeom prst="rect">
            <a:avLst/>
          </a:prstGeom>
        </p:spPr>
      </p:pic>
      <p:pic>
        <p:nvPicPr>
          <p:cNvPr id="17" name="Picture 16">
            <a:extLst>
              <a:ext uri="{FF2B5EF4-FFF2-40B4-BE49-F238E27FC236}">
                <a16:creationId xmlns:a16="http://schemas.microsoft.com/office/drawing/2014/main" id="{6D2FC4B8-D84B-6355-2AEF-F2DEB823EB94}"/>
              </a:ext>
            </a:extLst>
          </p:cNvPr>
          <p:cNvPicPr>
            <a:picLocks noChangeAspect="1"/>
          </p:cNvPicPr>
          <p:nvPr/>
        </p:nvPicPr>
        <p:blipFill>
          <a:blip r:embed="rId6"/>
          <a:srcRect t="-6040" r="69017" b="6040"/>
          <a:stretch>
            <a:fillRect/>
          </a:stretch>
        </p:blipFill>
        <p:spPr>
          <a:xfrm>
            <a:off x="112410" y="4542939"/>
            <a:ext cx="3707750" cy="571580"/>
          </a:xfrm>
          <a:prstGeom prst="rect">
            <a:avLst/>
          </a:prstGeom>
          <a:ln>
            <a:solidFill>
              <a:schemeClr val="tx1"/>
            </a:solidFill>
          </a:ln>
        </p:spPr>
      </p:pic>
      <p:pic>
        <p:nvPicPr>
          <p:cNvPr id="23" name="Picture 22">
            <a:extLst>
              <a:ext uri="{FF2B5EF4-FFF2-40B4-BE49-F238E27FC236}">
                <a16:creationId xmlns:a16="http://schemas.microsoft.com/office/drawing/2014/main" id="{7B680798-8285-B57A-38FE-8A698C3CB05F}"/>
              </a:ext>
            </a:extLst>
          </p:cNvPr>
          <p:cNvPicPr>
            <a:picLocks noChangeAspect="1"/>
          </p:cNvPicPr>
          <p:nvPr/>
        </p:nvPicPr>
        <p:blipFill>
          <a:blip r:embed="rId7"/>
          <a:srcRect r="7960" b="3821"/>
          <a:stretch>
            <a:fillRect/>
          </a:stretch>
        </p:blipFill>
        <p:spPr>
          <a:xfrm>
            <a:off x="3893833" y="3514732"/>
            <a:ext cx="4112247" cy="3277057"/>
          </a:xfrm>
          <a:prstGeom prst="rect">
            <a:avLst/>
          </a:prstGeom>
        </p:spPr>
      </p:pic>
      <p:pic>
        <p:nvPicPr>
          <p:cNvPr id="25" name="Picture 24">
            <a:extLst>
              <a:ext uri="{FF2B5EF4-FFF2-40B4-BE49-F238E27FC236}">
                <a16:creationId xmlns:a16="http://schemas.microsoft.com/office/drawing/2014/main" id="{5152308A-3029-ABFC-2169-909D26455C46}"/>
              </a:ext>
            </a:extLst>
          </p:cNvPr>
          <p:cNvPicPr>
            <a:picLocks noChangeAspect="1"/>
          </p:cNvPicPr>
          <p:nvPr/>
        </p:nvPicPr>
        <p:blipFill>
          <a:blip r:embed="rId8"/>
          <a:srcRect r="6177"/>
          <a:stretch>
            <a:fillRect/>
          </a:stretch>
        </p:blipFill>
        <p:spPr>
          <a:xfrm>
            <a:off x="7816200" y="3606800"/>
            <a:ext cx="4263390" cy="3184989"/>
          </a:xfrm>
          <a:prstGeom prst="rect">
            <a:avLst/>
          </a:prstGeom>
        </p:spPr>
      </p:pic>
      <p:cxnSp>
        <p:nvCxnSpPr>
          <p:cNvPr id="27" name="Connector: Elbow 26">
            <a:extLst>
              <a:ext uri="{FF2B5EF4-FFF2-40B4-BE49-F238E27FC236}">
                <a16:creationId xmlns:a16="http://schemas.microsoft.com/office/drawing/2014/main" id="{D07AAB89-50BA-EA8E-7546-EC37EEFB975B}"/>
              </a:ext>
            </a:extLst>
          </p:cNvPr>
          <p:cNvCxnSpPr>
            <a:cxnSpLocks/>
          </p:cNvCxnSpPr>
          <p:nvPr/>
        </p:nvCxnSpPr>
        <p:spPr>
          <a:xfrm>
            <a:off x="1564640" y="5114519"/>
            <a:ext cx="2428240" cy="971321"/>
          </a:xfrm>
          <a:prstGeom prst="bentConnector3">
            <a:avLst>
              <a:gd name="adj1" fmla="val 50000"/>
            </a:avLst>
          </a:prstGeom>
          <a:ln>
            <a:solidFill>
              <a:srgbClr val="2928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50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96FF6-B1A7-3C83-782B-005599440D3A}"/>
              </a:ext>
            </a:extLst>
          </p:cNvPr>
          <p:cNvPicPr>
            <a:picLocks noChangeAspect="1"/>
          </p:cNvPicPr>
          <p:nvPr/>
        </p:nvPicPr>
        <p:blipFill>
          <a:blip r:embed="rId2"/>
          <a:srcRect r="1340"/>
          <a:stretch>
            <a:fillRect/>
          </a:stretch>
        </p:blipFill>
        <p:spPr>
          <a:xfrm>
            <a:off x="0" y="0"/>
            <a:ext cx="12192000" cy="6858000"/>
          </a:xfrm>
          <a:prstGeom prst="rect">
            <a:avLst/>
          </a:prstGeom>
        </p:spPr>
      </p:pic>
      <p:pic>
        <p:nvPicPr>
          <p:cNvPr id="20" name="Picture 19">
            <a:extLst>
              <a:ext uri="{FF2B5EF4-FFF2-40B4-BE49-F238E27FC236}">
                <a16:creationId xmlns:a16="http://schemas.microsoft.com/office/drawing/2014/main" id="{34B1AE74-E776-1CA8-561E-021B95C3D99E}"/>
              </a:ext>
            </a:extLst>
          </p:cNvPr>
          <p:cNvPicPr>
            <a:picLocks noChangeAspect="1"/>
          </p:cNvPicPr>
          <p:nvPr/>
        </p:nvPicPr>
        <p:blipFill>
          <a:blip r:embed="rId3"/>
          <a:stretch>
            <a:fillRect/>
          </a:stretch>
        </p:blipFill>
        <p:spPr>
          <a:xfrm>
            <a:off x="6430981" y="1472736"/>
            <a:ext cx="4916243" cy="3912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10BE3484-0C8E-B1E1-C4BB-60E834CDB1AE}"/>
              </a:ext>
            </a:extLst>
          </p:cNvPr>
          <p:cNvSpPr txBox="1"/>
          <p:nvPr/>
        </p:nvSpPr>
        <p:spPr>
          <a:xfrm>
            <a:off x="214556" y="2304346"/>
            <a:ext cx="6094206"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Loan approvals (</a:t>
            </a:r>
            <a:r>
              <a:rPr lang="en-US" b="1" dirty="0">
                <a:latin typeface="Times New Roman" panose="02020603050405020304" pitchFamily="18" charset="0"/>
                <a:cs typeface="Times New Roman" panose="02020603050405020304" pitchFamily="18" charset="0"/>
              </a:rPr>
              <a:t>49.3%</a:t>
            </a:r>
            <a:r>
              <a:rPr lang="en-US" dirty="0">
                <a:latin typeface="Times New Roman" panose="02020603050405020304" pitchFamily="18" charset="0"/>
                <a:cs typeface="Times New Roman" panose="02020603050405020304" pitchFamily="18" charset="0"/>
              </a:rPr>
              <a:t>) and rejections (</a:t>
            </a:r>
            <a:r>
              <a:rPr lang="en-US" b="1" dirty="0">
                <a:latin typeface="Times New Roman" panose="02020603050405020304" pitchFamily="18" charset="0"/>
                <a:cs typeface="Times New Roman" panose="02020603050405020304" pitchFamily="18" charset="0"/>
              </a:rPr>
              <a:t>50.7%</a:t>
            </a:r>
            <a:r>
              <a:rPr lang="en-US" dirty="0">
                <a:latin typeface="Times New Roman" panose="02020603050405020304" pitchFamily="18" charset="0"/>
                <a:cs typeface="Times New Roman" panose="02020603050405020304" pitchFamily="18" charset="0"/>
              </a:rPr>
              <a:t>) are almost equal.</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shows the bank follows a balanced loan approval policy.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Decisions are based on customer risk and financial profile.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There is scope to improve approval by targeting low-risk customers.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3101207-49FB-BD86-5C6B-A31542398F0C}"/>
              </a:ext>
            </a:extLst>
          </p:cNvPr>
          <p:cNvPicPr>
            <a:picLocks noChangeAspect="1"/>
          </p:cNvPicPr>
          <p:nvPr/>
        </p:nvPicPr>
        <p:blipFill>
          <a:blip r:embed="rId4"/>
          <a:stretch>
            <a:fillRect/>
          </a:stretch>
        </p:blipFill>
        <p:spPr>
          <a:xfrm>
            <a:off x="11122664" y="1309863"/>
            <a:ext cx="994483" cy="994483"/>
          </a:xfrm>
          <a:prstGeom prst="rect">
            <a:avLst/>
          </a:prstGeom>
        </p:spPr>
      </p:pic>
      <p:pic>
        <p:nvPicPr>
          <p:cNvPr id="6" name="Picture 5">
            <a:extLst>
              <a:ext uri="{FF2B5EF4-FFF2-40B4-BE49-F238E27FC236}">
                <a16:creationId xmlns:a16="http://schemas.microsoft.com/office/drawing/2014/main" id="{7F52F0F8-A9C5-AEF0-F7E1-E9A4AF17A2E5}"/>
              </a:ext>
            </a:extLst>
          </p:cNvPr>
          <p:cNvPicPr>
            <a:picLocks noChangeAspect="1"/>
          </p:cNvPicPr>
          <p:nvPr/>
        </p:nvPicPr>
        <p:blipFill>
          <a:blip r:embed="rId5"/>
          <a:stretch>
            <a:fillRect/>
          </a:stretch>
        </p:blipFill>
        <p:spPr>
          <a:xfrm>
            <a:off x="10511333" y="557903"/>
            <a:ext cx="571517" cy="571517"/>
          </a:xfrm>
          <a:prstGeom prst="rect">
            <a:avLst/>
          </a:prstGeom>
        </p:spPr>
      </p:pic>
      <p:sp>
        <p:nvSpPr>
          <p:cNvPr id="2" name="Google Shape;391;p19">
            <a:extLst>
              <a:ext uri="{FF2B5EF4-FFF2-40B4-BE49-F238E27FC236}">
                <a16:creationId xmlns:a16="http://schemas.microsoft.com/office/drawing/2014/main" id="{BA00A248-7C5C-092E-CBB5-C5783F45D055}"/>
              </a:ext>
            </a:extLst>
          </p:cNvPr>
          <p:cNvSpPr txBox="1">
            <a:spLocks noGrp="1"/>
          </p:cNvSpPr>
          <p:nvPr/>
        </p:nvSpPr>
        <p:spPr>
          <a:xfrm>
            <a:off x="0" y="207819"/>
            <a:ext cx="12192000" cy="1041500"/>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latin typeface="Times New Roman" panose="02020603050405020304" pitchFamily="18" charset="0"/>
                <a:cs typeface="Times New Roman" panose="02020603050405020304" pitchFamily="18" charset="0"/>
              </a:rPr>
              <a:t>“This analysis shows the overall loan approval and rejection percentage in the bank.”</a:t>
            </a:r>
            <a:endParaRPr lang="en-IN" sz="2000" b="1" dirty="0">
              <a:latin typeface="Times New Roman" panose="02020603050405020304" pitchFamily="18" charset="0"/>
              <a:cs typeface="Times New Roman" panose="02020603050405020304" pitchFamily="18" charset="0"/>
            </a:endParaRPr>
          </a:p>
          <a:p>
            <a:pPr>
              <a:lnSpc>
                <a:spcPct val="200000"/>
              </a:lnSpc>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153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970B-B7B2-FC1D-4F64-C1D9FD87A3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040840-1AB1-D566-55F1-D02DD00DC1F5}"/>
              </a:ext>
            </a:extLst>
          </p:cNvPr>
          <p:cNvPicPr>
            <a:picLocks noChangeAspect="1"/>
          </p:cNvPicPr>
          <p:nvPr/>
        </p:nvPicPr>
        <p:blipFill>
          <a:blip r:embed="rId2"/>
          <a:srcRect r="1250"/>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3D34485-A8E2-28FE-5EEE-E72B7B91F1A8}"/>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44958" y="1926798"/>
            <a:ext cx="6298781" cy="3622595"/>
          </a:xfrm>
          <a:prstGeom prst="rect">
            <a:avLst/>
          </a:prstGeom>
          <a:ln>
            <a:noFill/>
          </a:ln>
          <a:effectLst>
            <a:softEdge rad="112500"/>
          </a:effectLst>
        </p:spPr>
      </p:pic>
      <p:sp>
        <p:nvSpPr>
          <p:cNvPr id="7" name="TextBox 6">
            <a:extLst>
              <a:ext uri="{FF2B5EF4-FFF2-40B4-BE49-F238E27FC236}">
                <a16:creationId xmlns:a16="http://schemas.microsoft.com/office/drawing/2014/main" id="{5577B1D2-C1D8-66A3-71FD-A7C34F9DFBAF}"/>
              </a:ext>
            </a:extLst>
          </p:cNvPr>
          <p:cNvSpPr txBox="1"/>
          <p:nvPr/>
        </p:nvSpPr>
        <p:spPr>
          <a:xfrm>
            <a:off x="6763157" y="1745718"/>
            <a:ext cx="5083885" cy="33665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Home loans show higher approval compared to other loan types.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loans have relatively higher rejection rates.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Approval varies significantly across loan categories.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Loan type plays an important role in approval decisions.</a:t>
            </a:r>
          </a:p>
        </p:txBody>
      </p:sp>
      <p:sp>
        <p:nvSpPr>
          <p:cNvPr id="2" name="Google Shape;391;p19">
            <a:extLst>
              <a:ext uri="{FF2B5EF4-FFF2-40B4-BE49-F238E27FC236}">
                <a16:creationId xmlns:a16="http://schemas.microsoft.com/office/drawing/2014/main" id="{0AFC4888-FA4D-A4F3-8EE3-B20E5C60A176}"/>
              </a:ext>
            </a:extLst>
          </p:cNvPr>
          <p:cNvSpPr txBox="1">
            <a:spLocks noGrp="1"/>
          </p:cNvSpPr>
          <p:nvPr/>
        </p:nvSpPr>
        <p:spPr>
          <a:xfrm>
            <a:off x="0" y="205888"/>
            <a:ext cx="12192000" cy="1041500"/>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latin typeface="Times New Roman" panose="02020603050405020304" pitchFamily="18" charset="0"/>
                <a:cs typeface="Times New Roman" panose="02020603050405020304" pitchFamily="18" charset="0"/>
              </a:rPr>
              <a:t>“I analyzed loan approval trends across different loan types.”</a:t>
            </a:r>
          </a:p>
          <a:p>
            <a:pPr>
              <a:lnSpc>
                <a:spcPct val="200000"/>
              </a:lnSpc>
            </a:pP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CF7211-3DF9-2F75-8E6A-25132D9D4C4C}"/>
              </a:ext>
            </a:extLst>
          </p:cNvPr>
          <p:cNvPicPr>
            <a:picLocks noChangeAspect="1"/>
          </p:cNvPicPr>
          <p:nvPr/>
        </p:nvPicPr>
        <p:blipFill>
          <a:blip r:embed="rId5"/>
          <a:stretch>
            <a:fillRect/>
          </a:stretch>
        </p:blipFill>
        <p:spPr>
          <a:xfrm>
            <a:off x="9577896" y="286022"/>
            <a:ext cx="1409202" cy="881231"/>
          </a:xfrm>
          <a:prstGeom prst="rect">
            <a:avLst/>
          </a:prstGeom>
        </p:spPr>
      </p:pic>
    </p:spTree>
    <p:extLst>
      <p:ext uri="{BB962C8B-B14F-4D97-AF65-F5344CB8AC3E}">
        <p14:creationId xmlns:p14="http://schemas.microsoft.com/office/powerpoint/2010/main" val="43239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80A9-198F-0535-AFF1-509B51C4B7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6BDD102-697F-5BE1-8C69-1D5B9E14B8F0}"/>
              </a:ext>
            </a:extLst>
          </p:cNvPr>
          <p:cNvPicPr>
            <a:picLocks noChangeAspect="1"/>
          </p:cNvPicPr>
          <p:nvPr/>
        </p:nvPicPr>
        <p:blipFill>
          <a:blip r:embed="rId2"/>
          <a:stretch>
            <a:fillRect/>
          </a:stretch>
        </p:blipFill>
        <p:spPr>
          <a:xfrm>
            <a:off x="-1" y="0"/>
            <a:ext cx="12191999" cy="6858000"/>
          </a:xfrm>
          <a:prstGeom prst="rect">
            <a:avLst/>
          </a:prstGeom>
        </p:spPr>
      </p:pic>
      <p:pic>
        <p:nvPicPr>
          <p:cNvPr id="4" name="Picture 3">
            <a:extLst>
              <a:ext uri="{FF2B5EF4-FFF2-40B4-BE49-F238E27FC236}">
                <a16:creationId xmlns:a16="http://schemas.microsoft.com/office/drawing/2014/main" id="{2613B569-933E-7A10-D57C-1C2F75172979}"/>
              </a:ext>
            </a:extLst>
          </p:cNvPr>
          <p:cNvPicPr>
            <a:picLocks noChangeAspect="1"/>
          </p:cNvPicPr>
          <p:nvPr/>
        </p:nvPicPr>
        <p:blipFill>
          <a:blip r:embed="rId3"/>
          <a:stretch>
            <a:fillRect/>
          </a:stretch>
        </p:blipFill>
        <p:spPr>
          <a:xfrm>
            <a:off x="5346551" y="1587586"/>
            <a:ext cx="6198447" cy="3601570"/>
          </a:xfrm>
          <a:prstGeom prst="rect">
            <a:avLst/>
          </a:prstGeom>
          <a:ln>
            <a:noFill/>
          </a:ln>
          <a:effectLst>
            <a:softEdge rad="112500"/>
          </a:effectLst>
        </p:spPr>
      </p:pic>
      <p:sp>
        <p:nvSpPr>
          <p:cNvPr id="10" name="TextBox 9">
            <a:extLst>
              <a:ext uri="{FF2B5EF4-FFF2-40B4-BE49-F238E27FC236}">
                <a16:creationId xmlns:a16="http://schemas.microsoft.com/office/drawing/2014/main" id="{830FCE2C-E35A-78C5-6DDC-B1167D6BD40C}"/>
              </a:ext>
            </a:extLst>
          </p:cNvPr>
          <p:cNvSpPr txBox="1"/>
          <p:nvPr/>
        </p:nvSpPr>
        <p:spPr>
          <a:xfrm>
            <a:off x="195181" y="1968508"/>
            <a:ext cx="4625788"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Loan applications are higher in major cities.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Urban regions contribute more to loan demand.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City-wise trends highlight regional customer behavior.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Helps identify cities with growth potential.</a:t>
            </a:r>
            <a:endParaRPr lang="en-IN" dirty="0">
              <a:latin typeface="Times New Roman" panose="02020603050405020304" pitchFamily="18" charset="0"/>
              <a:cs typeface="Times New Roman" panose="02020603050405020304" pitchFamily="18" charset="0"/>
            </a:endParaRPr>
          </a:p>
        </p:txBody>
      </p:sp>
      <p:sp>
        <p:nvSpPr>
          <p:cNvPr id="2" name="Google Shape;391;p19">
            <a:extLst>
              <a:ext uri="{FF2B5EF4-FFF2-40B4-BE49-F238E27FC236}">
                <a16:creationId xmlns:a16="http://schemas.microsoft.com/office/drawing/2014/main" id="{5487C835-7C1C-8FE9-7245-3DE7E2257401}"/>
              </a:ext>
            </a:extLst>
          </p:cNvPr>
          <p:cNvSpPr txBox="1">
            <a:spLocks noGrp="1"/>
          </p:cNvSpPr>
          <p:nvPr/>
        </p:nvSpPr>
        <p:spPr>
          <a:xfrm>
            <a:off x="0" y="205888"/>
            <a:ext cx="12192000" cy="1041500"/>
          </a:xfrm>
          <a:prstGeom prst="rect">
            <a:avLst/>
          </a:prstGeom>
          <a:solidFill>
            <a:schemeClr val="bg2">
              <a:lumMod val="60000"/>
              <a:lumOff val="40000"/>
            </a:schemeClr>
          </a:solid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pPr>
            <a:r>
              <a:rPr lang="en-US" sz="2000" b="1" dirty="0">
                <a:latin typeface="Times New Roman" panose="02020603050405020304" pitchFamily="18" charset="0"/>
                <a:cs typeface="Times New Roman" panose="02020603050405020304" pitchFamily="18" charset="0"/>
              </a:rPr>
              <a:t>“This analysis shows loan demand distribution across different cities.”</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1B09BF-71C0-4A37-D5D0-89777DDB15D4}"/>
              </a:ext>
            </a:extLst>
          </p:cNvPr>
          <p:cNvPicPr>
            <a:picLocks noChangeAspect="1"/>
          </p:cNvPicPr>
          <p:nvPr/>
        </p:nvPicPr>
        <p:blipFill>
          <a:blip r:embed="rId4"/>
          <a:stretch>
            <a:fillRect/>
          </a:stretch>
        </p:blipFill>
        <p:spPr>
          <a:xfrm>
            <a:off x="299169" y="5448222"/>
            <a:ext cx="1203890" cy="1203890"/>
          </a:xfrm>
          <a:prstGeom prst="rect">
            <a:avLst/>
          </a:prstGeom>
        </p:spPr>
      </p:pic>
    </p:spTree>
    <p:extLst>
      <p:ext uri="{BB962C8B-B14F-4D97-AF65-F5344CB8AC3E}">
        <p14:creationId xmlns:p14="http://schemas.microsoft.com/office/powerpoint/2010/main" val="843029819"/>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{E98D540D-8F97-4390-A53E-F3F360AEFCBB}tf78479028_win32</Template>
  <TotalTime>417</TotalTime>
  <Words>809</Words>
  <Application>Microsoft Office PowerPoint</Application>
  <PresentationFormat>Widescreen</PresentationFormat>
  <Paragraphs>77</Paragraphs>
  <Slides>15</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Arial</vt:lpstr>
      <vt:lpstr>Arial Black</vt:lpstr>
      <vt:lpstr>Calibri</vt:lpstr>
      <vt:lpstr>Inter</vt:lpstr>
      <vt:lpstr>Mangal</vt:lpstr>
      <vt:lpstr>Manrope</vt:lpstr>
      <vt:lpstr>Roboto</vt:lpstr>
      <vt:lpstr>Segoe UI</vt:lpstr>
      <vt:lpstr>Segoe UI Light</vt:lpstr>
      <vt:lpstr>Times New Roman</vt:lpstr>
      <vt:lpstr>Balancing Act</vt:lpstr>
      <vt:lpstr>Wellspring</vt:lpstr>
      <vt:lpstr>Star of the show</vt:lpstr>
      <vt:lpstr>Amusements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Vaishnavi</dc:creator>
  <cp:lastModifiedBy>Vaishnavi</cp:lastModifiedBy>
  <cp:revision>9</cp:revision>
  <dcterms:created xsi:type="dcterms:W3CDTF">2025-12-15T15:52:52Z</dcterms:created>
  <dcterms:modified xsi:type="dcterms:W3CDTF">2025-12-31T05:26:53Z</dcterms:modified>
</cp:coreProperties>
</file>